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2" r:id="rId3"/>
    <p:sldId id="283" r:id="rId4"/>
    <p:sldId id="262" r:id="rId5"/>
    <p:sldId id="258" r:id="rId6"/>
    <p:sldId id="257" r:id="rId7"/>
    <p:sldId id="263" r:id="rId8"/>
    <p:sldId id="261" r:id="rId9"/>
    <p:sldId id="264" r:id="rId10"/>
    <p:sldId id="266" r:id="rId11"/>
    <p:sldId id="284" r:id="rId12"/>
    <p:sldId id="267" r:id="rId13"/>
    <p:sldId id="268" r:id="rId14"/>
    <p:sldId id="290" r:id="rId15"/>
    <p:sldId id="269" r:id="rId16"/>
    <p:sldId id="270" r:id="rId17"/>
    <p:sldId id="274" r:id="rId18"/>
    <p:sldId id="298" r:id="rId19"/>
    <p:sldId id="275" r:id="rId20"/>
    <p:sldId id="276" r:id="rId21"/>
    <p:sldId id="277" r:id="rId22"/>
    <p:sldId id="278" r:id="rId23"/>
    <p:sldId id="297" r:id="rId24"/>
    <p:sldId id="279" r:id="rId25"/>
    <p:sldId id="291" r:id="rId26"/>
    <p:sldId id="281" r:id="rId27"/>
    <p:sldId id="285" r:id="rId28"/>
    <p:sldId id="296" r:id="rId29"/>
    <p:sldId id="286" r:id="rId30"/>
    <p:sldId id="287" r:id="rId31"/>
    <p:sldId id="288" r:id="rId32"/>
    <p:sldId id="289"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70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853680502657639"/>
          <c:y val="9.4159132396549439E-2"/>
          <c:w val="0.67347689769671359"/>
          <c:h val="0.90584086760345062"/>
        </c:manualLayout>
      </c:layout>
      <c:pieChart>
        <c:varyColors val="1"/>
        <c:ser>
          <c:idx val="0"/>
          <c:order val="0"/>
          <c:tx>
            <c:strRef>
              <c:f>Лист1!$B$1</c:f>
              <c:strCache>
                <c:ptCount val="1"/>
                <c:pt idx="0">
                  <c:v>Столбец1</c:v>
                </c:pt>
              </c:strCache>
            </c:strRef>
          </c:tx>
          <c:explosion val="25"/>
          <c:dPt>
            <c:idx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3D0E-4754-80D8-405DB3C1397B}"/>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3D0E-4754-80D8-405DB3C1397B}"/>
              </c:ext>
            </c:extLst>
          </c:dPt>
          <c:dPt>
            <c:idx val="3"/>
            <c:bubble3D val="0"/>
            <c:spPr>
              <a:solidFill>
                <a:srgbClr val="92D050"/>
              </a:solidFill>
            </c:spPr>
            <c:extLst xmlns:c16r2="http://schemas.microsoft.com/office/drawing/2015/06/chart">
              <c:ext xmlns:c16="http://schemas.microsoft.com/office/drawing/2014/chart" uri="{C3380CC4-5D6E-409C-BE32-E72D297353CC}">
                <c16:uniqueId val="{00000005-3D0E-4754-80D8-405DB3C1397B}"/>
              </c:ext>
            </c:extLst>
          </c:dPt>
          <c:dPt>
            <c:idx val="5"/>
            <c:bubble3D val="0"/>
            <c:spPr>
              <a:solidFill>
                <a:schemeClr val="bg2">
                  <a:lumMod val="50000"/>
                </a:schemeClr>
              </a:solidFill>
            </c:spPr>
            <c:extLst xmlns:c16r2="http://schemas.microsoft.com/office/drawing/2015/06/chart">
              <c:ext xmlns:c16="http://schemas.microsoft.com/office/drawing/2014/chart" uri="{C3380CC4-5D6E-409C-BE32-E72D297353CC}">
                <c16:uniqueId val="{00000007-3D0E-4754-80D8-405DB3C1397B}"/>
              </c:ext>
            </c:extLst>
          </c:dPt>
          <c:dLbls>
            <c:spPr>
              <a:noFill/>
              <a:ln>
                <a:noFill/>
              </a:ln>
              <a:effectLst/>
            </c:spPr>
            <c:txPr>
              <a:bodyPr/>
              <a:lstStyle/>
              <a:p>
                <a:pPr>
                  <a:defRPr sz="1400" baseline="0">
                    <a:latin typeface="Times New Roman" pitchFamily="18" charset="0"/>
                  </a:defRPr>
                </a:pPr>
                <a:endParaRPr lang="ru-RU"/>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Лист1!$A$2:$A$10</c:f>
              <c:strCache>
                <c:ptCount val="9"/>
                <c:pt idx="0">
                  <c:v>Налог на доходы физических лиц</c:v>
                </c:pt>
                <c:pt idx="1">
                  <c:v>налоги на совокупный доход</c:v>
                </c:pt>
                <c:pt idx="2">
                  <c:v>налоги на имущество физ. лиц</c:v>
                </c:pt>
                <c:pt idx="3">
                  <c:v>земельный налог</c:v>
                </c:pt>
                <c:pt idx="4">
                  <c:v>доходы от использования имущества</c:v>
                </c:pt>
                <c:pt idx="5">
                  <c:v>негативное воздействие на окружающую среду</c:v>
                </c:pt>
                <c:pt idx="6">
                  <c:v>доходы от оказания платных услуг</c:v>
                </c:pt>
                <c:pt idx="7">
                  <c:v>акцизы</c:v>
                </c:pt>
                <c:pt idx="8">
                  <c:v>штрафы, санкции, возмещение ущерба</c:v>
                </c:pt>
              </c:strCache>
            </c:strRef>
          </c:cat>
          <c:val>
            <c:numRef>
              <c:f>Лист1!$B$2:$B$10</c:f>
              <c:numCache>
                <c:formatCode>General</c:formatCode>
                <c:ptCount val="9"/>
                <c:pt idx="0">
                  <c:v>12234.26</c:v>
                </c:pt>
                <c:pt idx="1">
                  <c:v>348.51</c:v>
                </c:pt>
                <c:pt idx="2">
                  <c:v>206.42</c:v>
                </c:pt>
                <c:pt idx="3">
                  <c:v>1351.52</c:v>
                </c:pt>
                <c:pt idx="4">
                  <c:v>1850.3</c:v>
                </c:pt>
                <c:pt idx="5">
                  <c:v>38.35</c:v>
                </c:pt>
                <c:pt idx="6">
                  <c:v>2491.9899999999998</c:v>
                </c:pt>
                <c:pt idx="7">
                  <c:v>361.16</c:v>
                </c:pt>
                <c:pt idx="8">
                  <c:v>65.92</c:v>
                </c:pt>
              </c:numCache>
            </c:numRef>
          </c:val>
          <c:extLst xmlns:c16r2="http://schemas.microsoft.com/office/drawing/2015/06/chart">
            <c:ext xmlns:c16="http://schemas.microsoft.com/office/drawing/2014/chart" uri="{C3380CC4-5D6E-409C-BE32-E72D297353CC}">
              <c16:uniqueId val="{00000008-3D0E-4754-80D8-405DB3C1397B}"/>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Общегосударственные вопросы</c:v>
                </c:pt>
              </c:strCache>
            </c:strRef>
          </c:tx>
          <c:spPr>
            <a:solidFill>
              <a:schemeClr val="accent1"/>
            </a:solidFill>
            <a:ln>
              <a:noFill/>
            </a:ln>
            <a:effectLst/>
          </c:spPr>
          <c:invertIfNegative val="0"/>
          <c:dLbls>
            <c:dLbl>
              <c:idx val="0"/>
              <c:tx>
                <c:rich>
                  <a:bodyPr/>
                  <a:lstStyle/>
                  <a:p>
                    <a:r>
                      <a:rPr lang="en-US" smtClean="0"/>
                      <a:t>17%</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B2F7-40E0-B7D3-AE9C4CDF52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General</c:formatCode>
                <c:ptCount val="1"/>
                <c:pt idx="0">
                  <c:v>19056.2</c:v>
                </c:pt>
              </c:numCache>
            </c:numRef>
          </c:val>
          <c:extLst xmlns:c16r2="http://schemas.microsoft.com/office/drawing/2015/06/chart">
            <c:ext xmlns:c16="http://schemas.microsoft.com/office/drawing/2014/chart" uri="{C3380CC4-5D6E-409C-BE32-E72D297353CC}">
              <c16:uniqueId val="{00000000-B2F7-40E0-B7D3-AE9C4CDF5297}"/>
            </c:ext>
          </c:extLst>
        </c:ser>
        <c:ser>
          <c:idx val="1"/>
          <c:order val="1"/>
          <c:tx>
            <c:strRef>
              <c:f>Лист1!$C$1</c:f>
              <c:strCache>
                <c:ptCount val="1"/>
                <c:pt idx="0">
                  <c:v>Национальная экономика</c:v>
                </c:pt>
              </c:strCache>
            </c:strRef>
          </c:tx>
          <c:spPr>
            <a:solidFill>
              <a:schemeClr val="accent2"/>
            </a:solidFill>
            <a:ln>
              <a:noFill/>
            </a:ln>
            <a:effectLst/>
          </c:spPr>
          <c:invertIfNegative val="0"/>
          <c:dLbls>
            <c:dLbl>
              <c:idx val="0"/>
              <c:tx>
                <c:rich>
                  <a:bodyPr/>
                  <a:lstStyle/>
                  <a:p>
                    <a:r>
                      <a:rPr lang="en-US" smtClean="0"/>
                      <a:t>16,5%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B2F7-40E0-B7D3-AE9C4CDF52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General</c:formatCode>
                <c:ptCount val="1"/>
                <c:pt idx="0">
                  <c:v>18434.849999999999</c:v>
                </c:pt>
              </c:numCache>
            </c:numRef>
          </c:val>
          <c:extLst xmlns:c16r2="http://schemas.microsoft.com/office/drawing/2015/06/chart">
            <c:ext xmlns:c16="http://schemas.microsoft.com/office/drawing/2014/chart" uri="{C3380CC4-5D6E-409C-BE32-E72D297353CC}">
              <c16:uniqueId val="{00000001-B2F7-40E0-B7D3-AE9C4CDF5297}"/>
            </c:ext>
          </c:extLst>
        </c:ser>
        <c:ser>
          <c:idx val="2"/>
          <c:order val="2"/>
          <c:tx>
            <c:strRef>
              <c:f>Лист1!$D$1</c:f>
              <c:strCache>
                <c:ptCount val="1"/>
                <c:pt idx="0">
                  <c:v>ЖКХ</c:v>
                </c:pt>
              </c:strCache>
            </c:strRef>
          </c:tx>
          <c:spPr>
            <a:solidFill>
              <a:schemeClr val="accent3"/>
            </a:solidFill>
            <a:ln>
              <a:noFill/>
            </a:ln>
            <a:effectLst/>
          </c:spPr>
          <c:invertIfNegative val="0"/>
          <c:dLbls>
            <c:dLbl>
              <c:idx val="0"/>
              <c:tx>
                <c:rich>
                  <a:bodyPr/>
                  <a:lstStyle/>
                  <a:p>
                    <a:r>
                      <a:rPr lang="en-US" smtClean="0"/>
                      <a:t>7%</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B2F7-40E0-B7D3-AE9C4CDF52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General</c:formatCode>
                <c:ptCount val="1"/>
                <c:pt idx="0">
                  <c:v>7870.01</c:v>
                </c:pt>
              </c:numCache>
            </c:numRef>
          </c:val>
          <c:extLst xmlns:c16r2="http://schemas.microsoft.com/office/drawing/2015/06/chart">
            <c:ext xmlns:c16="http://schemas.microsoft.com/office/drawing/2014/chart" uri="{C3380CC4-5D6E-409C-BE32-E72D297353CC}">
              <c16:uniqueId val="{00000002-B2F7-40E0-B7D3-AE9C4CDF5297}"/>
            </c:ext>
          </c:extLst>
        </c:ser>
        <c:ser>
          <c:idx val="3"/>
          <c:order val="3"/>
          <c:tx>
            <c:strRef>
              <c:f>Лист1!$E$1</c:f>
              <c:strCache>
                <c:ptCount val="1"/>
                <c:pt idx="0">
                  <c:v>Образование</c:v>
                </c:pt>
              </c:strCache>
            </c:strRef>
          </c:tx>
          <c:spPr>
            <a:solidFill>
              <a:schemeClr val="accent4"/>
            </a:solidFill>
            <a:ln>
              <a:noFill/>
            </a:ln>
            <a:effectLst/>
          </c:spPr>
          <c:invertIfNegative val="0"/>
          <c:dLbls>
            <c:dLbl>
              <c:idx val="0"/>
              <c:tx>
                <c:rich>
                  <a:bodyPr/>
                  <a:lstStyle/>
                  <a:p>
                    <a:r>
                      <a:rPr lang="en-US" smtClean="0"/>
                      <a:t>44,5%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B2F7-40E0-B7D3-AE9C4CDF52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Лист1!$E$2</c:f>
              <c:numCache>
                <c:formatCode>General</c:formatCode>
                <c:ptCount val="1"/>
                <c:pt idx="0">
                  <c:v>49754.84</c:v>
                </c:pt>
              </c:numCache>
            </c:numRef>
          </c:val>
          <c:extLst xmlns:c16r2="http://schemas.microsoft.com/office/drawing/2015/06/chart">
            <c:ext xmlns:c16="http://schemas.microsoft.com/office/drawing/2014/chart" uri="{C3380CC4-5D6E-409C-BE32-E72D297353CC}">
              <c16:uniqueId val="{00000003-B2F7-40E0-B7D3-AE9C4CDF5297}"/>
            </c:ext>
          </c:extLst>
        </c:ser>
        <c:ser>
          <c:idx val="4"/>
          <c:order val="4"/>
          <c:tx>
            <c:strRef>
              <c:f>Лист1!$F$1</c:f>
              <c:strCache>
                <c:ptCount val="1"/>
                <c:pt idx="0">
                  <c:v>Культура</c:v>
                </c:pt>
              </c:strCache>
            </c:strRef>
          </c:tx>
          <c:spPr>
            <a:solidFill>
              <a:schemeClr val="accent5"/>
            </a:solidFill>
            <a:ln>
              <a:noFill/>
            </a:ln>
            <a:effectLst/>
          </c:spPr>
          <c:invertIfNegative val="0"/>
          <c:dLbls>
            <c:dLbl>
              <c:idx val="0"/>
              <c:tx>
                <c:rich>
                  <a:bodyPr/>
                  <a:lstStyle/>
                  <a:p>
                    <a:r>
                      <a:rPr lang="en-US" smtClean="0"/>
                      <a:t>8,4%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B2F7-40E0-B7D3-AE9C4CDF52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Лист1!$F$2</c:f>
              <c:numCache>
                <c:formatCode>General</c:formatCode>
                <c:ptCount val="1"/>
                <c:pt idx="0">
                  <c:v>9366.3700000000008</c:v>
                </c:pt>
              </c:numCache>
            </c:numRef>
          </c:val>
          <c:extLst xmlns:c16r2="http://schemas.microsoft.com/office/drawing/2015/06/chart">
            <c:ext xmlns:c16="http://schemas.microsoft.com/office/drawing/2014/chart" uri="{C3380CC4-5D6E-409C-BE32-E72D297353CC}">
              <c16:uniqueId val="{00000004-B2F7-40E0-B7D3-AE9C4CDF5297}"/>
            </c:ext>
          </c:extLst>
        </c:ser>
        <c:ser>
          <c:idx val="5"/>
          <c:order val="5"/>
          <c:tx>
            <c:strRef>
              <c:f>Лист1!$G$1</c:f>
              <c:strCache>
                <c:ptCount val="1"/>
                <c:pt idx="0">
                  <c:v>Социальная политика</c:v>
                </c:pt>
              </c:strCache>
            </c:strRef>
          </c:tx>
          <c:spPr>
            <a:solidFill>
              <a:schemeClr val="accent6"/>
            </a:solidFill>
            <a:ln>
              <a:noFill/>
            </a:ln>
            <a:effectLst/>
          </c:spPr>
          <c:invertIfNegative val="0"/>
          <c:dLbls>
            <c:dLbl>
              <c:idx val="0"/>
              <c:tx>
                <c:rich>
                  <a:bodyPr/>
                  <a:lstStyle/>
                  <a:p>
                    <a:r>
                      <a:rPr lang="en-US" smtClean="0"/>
                      <a:t>6,2%</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B2F7-40E0-B7D3-AE9C4CDF52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Лист1!$G$2</c:f>
              <c:numCache>
                <c:formatCode>General</c:formatCode>
                <c:ptCount val="1"/>
                <c:pt idx="0">
                  <c:v>6900.3</c:v>
                </c:pt>
              </c:numCache>
            </c:numRef>
          </c:val>
          <c:extLst xmlns:c16r2="http://schemas.microsoft.com/office/drawing/2015/06/chart">
            <c:ext xmlns:c16="http://schemas.microsoft.com/office/drawing/2014/chart" uri="{C3380CC4-5D6E-409C-BE32-E72D297353CC}">
              <c16:uniqueId val="{00000005-B2F7-40E0-B7D3-AE9C4CDF5297}"/>
            </c:ext>
          </c:extLst>
        </c:ser>
        <c:ser>
          <c:idx val="6"/>
          <c:order val="6"/>
          <c:tx>
            <c:strRef>
              <c:f>Лист1!$H$1</c:f>
              <c:strCache>
                <c:ptCount val="1"/>
                <c:pt idx="0">
                  <c:v>Прочие</c:v>
                </c:pt>
              </c:strCache>
            </c:strRef>
          </c:tx>
          <c:spPr>
            <a:solidFill>
              <a:schemeClr val="accent1">
                <a:lumMod val="60000"/>
              </a:schemeClr>
            </a:solidFill>
            <a:ln>
              <a:noFill/>
            </a:ln>
            <a:effectLst/>
          </c:spPr>
          <c:invertIfNegative val="0"/>
          <c:dLbls>
            <c:dLbl>
              <c:idx val="0"/>
              <c:tx>
                <c:rich>
                  <a:bodyPr/>
                  <a:lstStyle/>
                  <a:p>
                    <a:r>
                      <a:rPr lang="en-US" smtClean="0"/>
                      <a:t>0,5%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B2F7-40E0-B7D3-AE9C4CDF52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Лист1!$H$2</c:f>
              <c:numCache>
                <c:formatCode>General</c:formatCode>
                <c:ptCount val="1"/>
                <c:pt idx="0">
                  <c:v>527.37</c:v>
                </c:pt>
              </c:numCache>
            </c:numRef>
          </c:val>
          <c:extLst xmlns:c16r2="http://schemas.microsoft.com/office/drawing/2015/06/chart">
            <c:ext xmlns:c16="http://schemas.microsoft.com/office/drawing/2014/chart" uri="{C3380CC4-5D6E-409C-BE32-E72D297353CC}">
              <c16:uniqueId val="{00000006-B2F7-40E0-B7D3-AE9C4CDF5297}"/>
            </c:ext>
          </c:extLst>
        </c:ser>
        <c:dLbls>
          <c:dLblPos val="outEnd"/>
          <c:showLegendKey val="0"/>
          <c:showVal val="1"/>
          <c:showCatName val="0"/>
          <c:showSerName val="0"/>
          <c:showPercent val="0"/>
          <c:showBubbleSize val="0"/>
        </c:dLbls>
        <c:gapWidth val="219"/>
        <c:overlap val="-27"/>
        <c:axId val="220346224"/>
        <c:axId val="220348968"/>
      </c:barChart>
      <c:catAx>
        <c:axId val="22034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0348968"/>
        <c:crosses val="autoZero"/>
        <c:auto val="1"/>
        <c:lblAlgn val="ctr"/>
        <c:lblOffset val="100"/>
        <c:noMultiLvlLbl val="0"/>
      </c:catAx>
      <c:valAx>
        <c:axId val="220348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034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F04A4C9-20B3-4772-8E56-F1307927E2E7}" type="datetimeFigureOut">
              <a:rPr lang="ru-RU" smtClean="0"/>
              <a:t>01.06.2018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64617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04A4C9-20B3-4772-8E56-F1307927E2E7}" type="datetimeFigureOut">
              <a:rPr lang="ru-RU" smtClean="0"/>
              <a:t>01.06.2018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64002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04A4C9-20B3-4772-8E56-F1307927E2E7}" type="datetimeFigureOut">
              <a:rPr lang="ru-RU" smtClean="0"/>
              <a:t>01.06.2018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0A4765-861A-47A8-A9B0-718D9B37BC49}"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39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F04A4C9-20B3-4772-8E56-F1307927E2E7}" type="datetimeFigureOut">
              <a:rPr lang="ru-RU" smtClean="0"/>
              <a:t>01.06.2018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90658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F04A4C9-20B3-4772-8E56-F1307927E2E7}" type="datetimeFigureOut">
              <a:rPr lang="ru-RU" smtClean="0"/>
              <a:t>01.06.2018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A4765-861A-47A8-A9B0-718D9B37BC49}"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4361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F04A4C9-20B3-4772-8E56-F1307927E2E7}" type="datetimeFigureOut">
              <a:rPr lang="ru-RU" smtClean="0"/>
              <a:t>01.06.2018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3706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04A4C9-20B3-4772-8E56-F1307927E2E7}" type="datetimeFigureOut">
              <a:rPr lang="ru-RU" smtClean="0"/>
              <a:t>01.06.2018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520607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04A4C9-20B3-4772-8E56-F1307927E2E7}" type="datetimeFigureOut">
              <a:rPr lang="ru-RU" smtClean="0"/>
              <a:t>01.06.2018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260075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04A4C9-20B3-4772-8E56-F1307927E2E7}" type="datetimeFigureOut">
              <a:rPr lang="ru-RU" smtClean="0"/>
              <a:t>01.06.2018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419485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04A4C9-20B3-4772-8E56-F1307927E2E7}" type="datetimeFigureOut">
              <a:rPr lang="ru-RU" smtClean="0"/>
              <a:t>01.06.2018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237515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F04A4C9-20B3-4772-8E56-F1307927E2E7}" type="datetimeFigureOut">
              <a:rPr lang="ru-RU" smtClean="0"/>
              <a:t>01.06.2018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158610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F04A4C9-20B3-4772-8E56-F1307927E2E7}" type="datetimeFigureOut">
              <a:rPr lang="ru-RU" smtClean="0"/>
              <a:t>01.06.2018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12895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F04A4C9-20B3-4772-8E56-F1307927E2E7}" type="datetimeFigureOut">
              <a:rPr lang="ru-RU" smtClean="0"/>
              <a:t>01.06.2018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381763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4A4C9-20B3-4772-8E56-F1307927E2E7}" type="datetimeFigureOut">
              <a:rPr lang="ru-RU" smtClean="0"/>
              <a:t>01.06.2018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414058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F04A4C9-20B3-4772-8E56-F1307927E2E7}" type="datetimeFigureOut">
              <a:rPr lang="ru-RU" smtClean="0"/>
              <a:t>01.06.2018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372452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F04A4C9-20B3-4772-8E56-F1307927E2E7}" type="datetimeFigureOut">
              <a:rPr lang="ru-RU" smtClean="0"/>
              <a:t>01.06.2018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0A4765-861A-47A8-A9B0-718D9B37BC49}" type="slidenum">
              <a:rPr lang="ru-RU" smtClean="0"/>
              <a:t>‹#›</a:t>
            </a:fld>
            <a:endParaRPr lang="ru-RU"/>
          </a:p>
        </p:txBody>
      </p:sp>
    </p:spTree>
    <p:extLst>
      <p:ext uri="{BB962C8B-B14F-4D97-AF65-F5344CB8AC3E}">
        <p14:creationId xmlns:p14="http://schemas.microsoft.com/office/powerpoint/2010/main" val="177193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F04A4C9-20B3-4772-8E56-F1307927E2E7}" type="datetimeFigureOut">
              <a:rPr lang="ru-RU" smtClean="0"/>
              <a:t>01.06.2018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0A4765-861A-47A8-A9B0-718D9B37BC49}" type="slidenum">
              <a:rPr lang="ru-RU" smtClean="0"/>
              <a:t>‹#›</a:t>
            </a:fld>
            <a:endParaRPr lang="ru-RU"/>
          </a:p>
        </p:txBody>
      </p:sp>
    </p:spTree>
    <p:extLst>
      <p:ext uri="{BB962C8B-B14F-4D97-AF65-F5344CB8AC3E}">
        <p14:creationId xmlns:p14="http://schemas.microsoft.com/office/powerpoint/2010/main" val="2101684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zfin2@mail.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08658" y="129628"/>
            <a:ext cx="8915399" cy="1319646"/>
          </a:xfrm>
        </p:spPr>
        <p:txBody>
          <a:bodyPr>
            <a:normAutofit fontScale="90000"/>
          </a:bodyPr>
          <a:lstStyle/>
          <a:p>
            <a:pPr algn="ctr"/>
            <a:r>
              <a:rPr lang="ru-RU" sz="4400" i="1" dirty="0" smtClean="0">
                <a:solidFill>
                  <a:schemeClr val="bg2">
                    <a:lumMod val="25000"/>
                  </a:schemeClr>
                </a:solidFill>
                <a:latin typeface="Times New Roman" panose="02020603050405020304" pitchFamily="18" charset="0"/>
                <a:cs typeface="Times New Roman" panose="02020603050405020304" pitchFamily="18" charset="0"/>
              </a:rPr>
              <a:t>Городской округ ЗАТО Солнечный Тверской области</a:t>
            </a:r>
            <a:endParaRPr lang="ru-RU" sz="44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308658" y="3377045"/>
            <a:ext cx="8915399" cy="2526617"/>
          </a:xfrm>
        </p:spPr>
        <p:txBody>
          <a:bodyPr>
            <a:noAutofit/>
          </a:bodyPr>
          <a:lstStyle/>
          <a:p>
            <a:pPr algn="ctr"/>
            <a:endParaRPr lang="ru-RU" sz="4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328" y="228601"/>
            <a:ext cx="944921" cy="122067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250" y="1371601"/>
            <a:ext cx="9579659" cy="5486400"/>
          </a:xfrm>
          <a:prstGeom prst="rect">
            <a:avLst/>
          </a:prstGeom>
        </p:spPr>
      </p:pic>
      <p:sp>
        <p:nvSpPr>
          <p:cNvPr id="7" name="TextBox 6"/>
          <p:cNvSpPr txBox="1"/>
          <p:nvPr/>
        </p:nvSpPr>
        <p:spPr>
          <a:xfrm>
            <a:off x="3856333" y="5704609"/>
            <a:ext cx="7041736" cy="923330"/>
          </a:xfrm>
          <a:prstGeom prst="rect">
            <a:avLst/>
          </a:prstGeom>
          <a:noFill/>
        </p:spPr>
        <p:txBody>
          <a:bodyPr wrap="none" rtlCol="0">
            <a:spAutoFit/>
          </a:bodyPr>
          <a:lstStyle/>
          <a:p>
            <a:r>
              <a:rPr lang="ru-RU" sz="5400" b="1" i="1" dirty="0" smtClean="0">
                <a:solidFill>
                  <a:schemeClr val="accent5">
                    <a:lumMod val="60000"/>
                    <a:lumOff val="40000"/>
                  </a:schemeClr>
                </a:solidFill>
                <a:latin typeface="Times New Roman" panose="02020603050405020304" pitchFamily="18" charset="0"/>
                <a:cs typeface="Times New Roman" panose="02020603050405020304" pitchFamily="18" charset="0"/>
              </a:rPr>
              <a:t>Бюджет для граждан</a:t>
            </a:r>
            <a:endParaRPr lang="ru-RU" sz="5400" b="1" i="1" dirty="0">
              <a:solidFill>
                <a:schemeClr val="accent5">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56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245" y="135082"/>
            <a:ext cx="4546166" cy="1287318"/>
          </a:xfrm>
        </p:spPr>
        <p:txBody>
          <a:bodyPr>
            <a:noAutofit/>
          </a:bodyPr>
          <a:lstStyle/>
          <a:p>
            <a:pPr algn="ctr"/>
            <a:r>
              <a:rPr lang="ru-RU" sz="2800" dirty="0">
                <a:solidFill>
                  <a:schemeClr val="bg2">
                    <a:lumMod val="25000"/>
                  </a:schemeClr>
                </a:solidFill>
                <a:latin typeface="Times New Roman" panose="02020603050405020304" pitchFamily="18" charset="0"/>
                <a:cs typeface="Times New Roman" panose="02020603050405020304" pitchFamily="18" charset="0"/>
              </a:rPr>
              <a:t>Исполнение </a:t>
            </a:r>
            <a:r>
              <a:rPr lang="ru-RU" sz="2800" dirty="0" smtClean="0">
                <a:solidFill>
                  <a:schemeClr val="bg2">
                    <a:lumMod val="25000"/>
                  </a:schemeClr>
                </a:solidFill>
                <a:latin typeface="Times New Roman" panose="02020603050405020304" pitchFamily="18" charset="0"/>
                <a:cs typeface="Times New Roman" panose="02020603050405020304" pitchFamily="18" charset="0"/>
              </a:rPr>
              <a:t>расходной </a:t>
            </a:r>
            <a:r>
              <a:rPr lang="ru-RU" sz="2800" dirty="0">
                <a:solidFill>
                  <a:schemeClr val="bg2">
                    <a:lumMod val="25000"/>
                  </a:schemeClr>
                </a:solidFill>
                <a:latin typeface="Times New Roman" panose="02020603050405020304" pitchFamily="18" charset="0"/>
                <a:cs typeface="Times New Roman" panose="02020603050405020304" pitchFamily="18" charset="0"/>
              </a:rPr>
              <a:t>части бюджета ЗАТО Солнечный за </a:t>
            </a:r>
            <a:r>
              <a:rPr lang="ru-RU" sz="2800" dirty="0" smtClean="0">
                <a:solidFill>
                  <a:schemeClr val="bg2">
                    <a:lumMod val="25000"/>
                  </a:schemeClr>
                </a:solidFill>
                <a:latin typeface="Times New Roman" panose="02020603050405020304" pitchFamily="18" charset="0"/>
                <a:cs typeface="Times New Roman" panose="02020603050405020304" pitchFamily="18" charset="0"/>
              </a:rPr>
              <a:t>2017 </a:t>
            </a:r>
            <a:r>
              <a:rPr lang="ru-RU" sz="2800" dirty="0">
                <a:solidFill>
                  <a:schemeClr val="bg2">
                    <a:lumMod val="25000"/>
                  </a:schemeClr>
                </a:solidFill>
                <a:latin typeface="Times New Roman" panose="02020603050405020304" pitchFamily="18" charset="0"/>
                <a:cs typeface="Times New Roman" panose="02020603050405020304" pitchFamily="18" charset="0"/>
              </a:rPr>
              <a:t>год</a:t>
            </a:r>
          </a:p>
        </p:txBody>
      </p:sp>
      <p:sp>
        <p:nvSpPr>
          <p:cNvPr id="4" name="Текст 3"/>
          <p:cNvSpPr>
            <a:spLocks noGrp="1"/>
          </p:cNvSpPr>
          <p:nvPr>
            <p:ph type="body" sz="half" idx="2"/>
          </p:nvPr>
        </p:nvSpPr>
        <p:spPr>
          <a:xfrm>
            <a:off x="1194955" y="1598612"/>
            <a:ext cx="4899457" cy="5186651"/>
          </a:xfrm>
        </p:spPr>
        <p:txBody>
          <a:bodyPr/>
          <a:lstStyle/>
          <a:p>
            <a:endParaRPr lang="ru-RU" dirty="0"/>
          </a:p>
        </p:txBody>
      </p:sp>
      <p:sp>
        <p:nvSpPr>
          <p:cNvPr id="6" name="Скругленный прямоугольник 5"/>
          <p:cNvSpPr/>
          <p:nvPr/>
        </p:nvSpPr>
        <p:spPr>
          <a:xfrm>
            <a:off x="1194955" y="1422400"/>
            <a:ext cx="4899456" cy="6453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n w="0"/>
                <a:solidFill>
                  <a:schemeClr val="accent1"/>
                </a:solidFill>
                <a:effectLst>
                  <a:outerShdw blurRad="38100" dist="25400" dir="5400000" algn="ctr" rotWithShape="0">
                    <a:srgbClr val="6E747A">
                      <a:alpha val="43000"/>
                    </a:srgbClr>
                  </a:outerShdw>
                </a:effectLst>
              </a:rPr>
              <a:t>Первоначально утвержденный бюджет – 98 959,03 тыс. руб.</a:t>
            </a:r>
            <a:endParaRPr lang="ru-RU" dirty="0">
              <a:ln w="0"/>
              <a:solidFill>
                <a:schemeClr val="accent1"/>
              </a:solidFill>
              <a:effectLst>
                <a:outerShdw blurRad="38100" dist="25400" dir="5400000" algn="ctr" rotWithShape="0">
                  <a:srgbClr val="6E747A">
                    <a:alpha val="43000"/>
                  </a:srgbClr>
                </a:outerShdw>
              </a:effectLst>
            </a:endParaRPr>
          </a:p>
        </p:txBody>
      </p:sp>
      <p:sp>
        <p:nvSpPr>
          <p:cNvPr id="7" name="Скругленный прямоугольник 6"/>
          <p:cNvSpPr/>
          <p:nvPr/>
        </p:nvSpPr>
        <p:spPr>
          <a:xfrm>
            <a:off x="1194955" y="2225393"/>
            <a:ext cx="4899456" cy="6289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ln w="0"/>
                <a:solidFill>
                  <a:schemeClr val="accent1"/>
                </a:solidFill>
                <a:effectLst>
                  <a:outerShdw blurRad="38100" dist="25400" dir="5400000" algn="ctr" rotWithShape="0">
                    <a:srgbClr val="6E747A">
                      <a:alpha val="43000"/>
                    </a:srgbClr>
                  </a:outerShdw>
                </a:effectLst>
              </a:rPr>
              <a:t>Уточненные доходы бюджета </a:t>
            </a:r>
            <a:r>
              <a:rPr lang="ru-RU" dirty="0" smtClean="0">
                <a:ln w="0"/>
                <a:solidFill>
                  <a:schemeClr val="accent1"/>
                </a:solidFill>
                <a:effectLst>
                  <a:outerShdw blurRad="38100" dist="25400" dir="5400000" algn="ctr" rotWithShape="0">
                    <a:srgbClr val="6E747A">
                      <a:alpha val="43000"/>
                    </a:srgbClr>
                  </a:outerShdw>
                </a:effectLst>
              </a:rPr>
              <a:t>–</a:t>
            </a:r>
          </a:p>
          <a:p>
            <a:pPr algn="ctr"/>
            <a:r>
              <a:rPr lang="ru-RU" dirty="0" smtClean="0">
                <a:ln w="0"/>
                <a:solidFill>
                  <a:schemeClr val="accent1"/>
                </a:solidFill>
                <a:effectLst>
                  <a:outerShdw blurRad="38100" dist="25400" dir="5400000" algn="ctr" rotWithShape="0">
                    <a:srgbClr val="6E747A">
                      <a:alpha val="43000"/>
                    </a:srgbClr>
                  </a:outerShdw>
                </a:effectLst>
              </a:rPr>
              <a:t>120 735,53 тыс. руб</a:t>
            </a:r>
            <a:r>
              <a:rPr lang="ru-RU" dirty="0">
                <a:ln w="0"/>
                <a:solidFill>
                  <a:schemeClr val="accent1"/>
                </a:solidFill>
                <a:effectLst>
                  <a:outerShdw blurRad="38100" dist="25400" dir="5400000" algn="ctr" rotWithShape="0">
                    <a:srgbClr val="6E747A">
                      <a:alpha val="43000"/>
                    </a:srgbClr>
                  </a:outerShdw>
                </a:effectLst>
              </a:rPr>
              <a:t>.</a:t>
            </a:r>
          </a:p>
        </p:txBody>
      </p:sp>
      <p:sp>
        <p:nvSpPr>
          <p:cNvPr id="8" name="Скругленный прямоугольник 7"/>
          <p:cNvSpPr/>
          <p:nvPr/>
        </p:nvSpPr>
        <p:spPr>
          <a:xfrm>
            <a:off x="1194955" y="3021515"/>
            <a:ext cx="4899456" cy="4680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n w="0"/>
                <a:solidFill>
                  <a:schemeClr val="accent1"/>
                </a:solidFill>
                <a:effectLst>
                  <a:outerShdw blurRad="38100" dist="25400" dir="5400000" algn="ctr" rotWithShape="0">
                    <a:srgbClr val="6E747A">
                      <a:alpha val="43000"/>
                    </a:srgbClr>
                  </a:outerShdw>
                </a:effectLst>
              </a:rPr>
              <a:t>Рост – 21 776,5 тыс. руб.</a:t>
            </a:r>
            <a:endParaRPr lang="ru-RU" dirty="0">
              <a:ln w="0"/>
              <a:solidFill>
                <a:schemeClr val="accent1"/>
              </a:solidFill>
              <a:effectLst>
                <a:outerShdw blurRad="38100" dist="25400" dir="5400000" algn="ctr" rotWithShape="0">
                  <a:srgbClr val="6E747A">
                    <a:alpha val="43000"/>
                  </a:srgbClr>
                </a:outerShdw>
              </a:effectLst>
            </a:endParaRPr>
          </a:p>
        </p:txBody>
      </p:sp>
      <p:sp>
        <p:nvSpPr>
          <p:cNvPr id="10" name="Скругленный прямоугольник 9"/>
          <p:cNvSpPr/>
          <p:nvPr/>
        </p:nvSpPr>
        <p:spPr>
          <a:xfrm>
            <a:off x="1194955" y="4042064"/>
            <a:ext cx="4899456" cy="27431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u="sng" dirty="0" smtClean="0">
                <a:ln w="0"/>
                <a:solidFill>
                  <a:schemeClr val="accent1"/>
                </a:solidFill>
                <a:effectLst>
                  <a:outerShdw blurRad="38100" dist="25400" dir="5400000" algn="ctr" rotWithShape="0">
                    <a:srgbClr val="6E747A">
                      <a:alpha val="43000"/>
                    </a:srgbClr>
                  </a:outerShdw>
                </a:effectLst>
              </a:rPr>
              <a:t>Увеличение:</a:t>
            </a:r>
            <a:endParaRPr lang="ru-RU" u="sng" dirty="0">
              <a:ln w="0"/>
              <a:solidFill>
                <a:schemeClr val="accent1"/>
              </a:solidFill>
              <a:effectLst>
                <a:outerShdw blurRad="38100" dist="25400" dir="5400000" algn="ctr" rotWithShape="0">
                  <a:srgbClr val="6E747A">
                    <a:alpha val="43000"/>
                  </a:srgbClr>
                </a:outerShdw>
              </a:effectLst>
            </a:endParaRPr>
          </a:p>
          <a:p>
            <a:pPr algn="ctr"/>
            <a:r>
              <a:rPr lang="ru-RU" dirty="0" smtClean="0">
                <a:ln w="0"/>
                <a:solidFill>
                  <a:schemeClr val="accent1"/>
                </a:solidFill>
                <a:effectLst>
                  <a:outerShdw blurRad="38100" dist="25400" dir="5400000" algn="ctr" rotWithShape="0">
                    <a:srgbClr val="6E747A">
                      <a:alpha val="43000"/>
                    </a:srgbClr>
                  </a:outerShdw>
                </a:effectLst>
              </a:rPr>
              <a:t>Распределение остатков средств на счетах по учету средств бюджета на 01.01.2017г., дополнительно полученные средства областного бюджета в виде субсидий</a:t>
            </a:r>
            <a:endParaRPr lang="ru-RU" dirty="0">
              <a:ln w="0"/>
              <a:solidFill>
                <a:schemeClr val="accent1"/>
              </a:solidFill>
              <a:effectLst>
                <a:outerShdw blurRad="38100" dist="25400" dir="5400000" algn="ctr" rotWithShape="0">
                  <a:srgbClr val="6E747A">
                    <a:alpha val="43000"/>
                  </a:srgbClr>
                </a:outerShdw>
              </a:effectLst>
            </a:endParaRPr>
          </a:p>
        </p:txBody>
      </p:sp>
      <p:sp>
        <p:nvSpPr>
          <p:cNvPr id="11" name="Стрелка вниз 10"/>
          <p:cNvSpPr/>
          <p:nvPr/>
        </p:nvSpPr>
        <p:spPr>
          <a:xfrm>
            <a:off x="3644683" y="3491345"/>
            <a:ext cx="45719" cy="477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ъект 11"/>
          <p:cNvSpPr>
            <a:spLocks noGrp="1"/>
          </p:cNvSpPr>
          <p:nvPr>
            <p:ph idx="1"/>
          </p:nvPr>
        </p:nvSpPr>
        <p:spPr>
          <a:xfrm>
            <a:off x="6323012" y="446088"/>
            <a:ext cx="5181600" cy="6339175"/>
          </a:xfrm>
        </p:spPr>
        <p:txBody>
          <a:bodyPr>
            <a:normAutofit lnSpcReduction="10000"/>
          </a:bodyPr>
          <a:lstStyle/>
          <a:p>
            <a:pPr marL="0" indent="342900" algn="just">
              <a:lnSpc>
                <a:spcPct val="150000"/>
              </a:lnSpc>
            </a:pPr>
            <a:r>
              <a:rPr lang="ru-RU" sz="1700" dirty="0">
                <a:latin typeface="Times New Roman" panose="02020603050405020304" pitchFamily="18" charset="0"/>
                <a:cs typeface="Times New Roman" panose="02020603050405020304" pitchFamily="18" charset="0"/>
              </a:rPr>
              <a:t>Изменения в бюджет в течение </a:t>
            </a:r>
            <a:r>
              <a:rPr lang="ru-RU" sz="1700" dirty="0" smtClean="0">
                <a:latin typeface="Times New Roman" panose="02020603050405020304" pitchFamily="18" charset="0"/>
                <a:cs typeface="Times New Roman" panose="02020603050405020304" pitchFamily="18" charset="0"/>
              </a:rPr>
              <a:t>2017 </a:t>
            </a:r>
            <a:r>
              <a:rPr lang="ru-RU" sz="1700" dirty="0">
                <a:latin typeface="Times New Roman" panose="02020603050405020304" pitchFamily="18" charset="0"/>
                <a:cs typeface="Times New Roman" panose="02020603050405020304" pitchFamily="18" charset="0"/>
              </a:rPr>
              <a:t>года вносились </a:t>
            </a:r>
            <a:r>
              <a:rPr lang="ru-RU" sz="1700" dirty="0" smtClean="0">
                <a:latin typeface="Times New Roman" panose="02020603050405020304" pitchFamily="18" charset="0"/>
                <a:cs typeface="Times New Roman" panose="02020603050405020304" pitchFamily="18" charset="0"/>
              </a:rPr>
              <a:t>пять раз. </a:t>
            </a:r>
            <a:r>
              <a:rPr lang="ru-RU" sz="1700" dirty="0">
                <a:latin typeface="Times New Roman" panose="02020603050405020304" pitchFamily="18" charset="0"/>
                <a:cs typeface="Times New Roman" panose="02020603050405020304" pitchFamily="18" charset="0"/>
              </a:rPr>
              <a:t>Причины вносимых изменений: распределение остатков средств по состоянию на </a:t>
            </a:r>
            <a:r>
              <a:rPr lang="ru-RU" sz="1700" dirty="0" smtClean="0">
                <a:latin typeface="Times New Roman" panose="02020603050405020304" pitchFamily="18" charset="0"/>
                <a:cs typeface="Times New Roman" panose="02020603050405020304" pitchFamily="18" charset="0"/>
              </a:rPr>
              <a:t>01.01.2017г</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изменение объема </a:t>
            </a:r>
            <a:r>
              <a:rPr lang="ru-RU" sz="1700" dirty="0">
                <a:latin typeface="Times New Roman" panose="02020603050405020304" pitchFamily="18" charset="0"/>
                <a:cs typeface="Times New Roman" panose="02020603050405020304" pitchFamily="18" charset="0"/>
              </a:rPr>
              <a:t>бюджетных ассигнований </a:t>
            </a:r>
            <a:r>
              <a:rPr lang="ru-RU" sz="1700" dirty="0" smtClean="0">
                <a:latin typeface="Times New Roman" panose="02020603050405020304" pitchFamily="18" charset="0"/>
                <a:cs typeface="Times New Roman" panose="02020603050405020304" pitchFamily="18" charset="0"/>
              </a:rPr>
              <a:t>из федерального и областного бюджетов; </a:t>
            </a:r>
            <a:r>
              <a:rPr lang="ru-RU" sz="1700" dirty="0">
                <a:latin typeface="Times New Roman" panose="02020603050405020304" pitchFamily="18" charset="0"/>
                <a:cs typeface="Times New Roman" panose="02020603050405020304" pitchFamily="18" charset="0"/>
              </a:rPr>
              <a:t>перераспределение средств бюджета ЗАТО, высвобождаемых за счет экономии при осуществлении закупок товаров, работ, услуг в соответствии с Федеральным законом от 05.04.2013г. № 44-ФЗ «О контрактной системе в сфере закупок товаров, работ, услуг для обеспечения государственных и муниципальных нужд».</a:t>
            </a:r>
          </a:p>
          <a:p>
            <a:pPr marL="0" indent="342900" algn="just">
              <a:lnSpc>
                <a:spcPct val="150000"/>
              </a:lnSpc>
            </a:pPr>
            <a:r>
              <a:rPr lang="ru-RU" sz="1700" dirty="0">
                <a:latin typeface="Times New Roman" panose="02020603050405020304" pitchFamily="18" charset="0"/>
                <a:cs typeface="Times New Roman" panose="02020603050405020304" pitchFamily="18" charset="0"/>
              </a:rPr>
              <a:t>Наибольший удельный вес в общих расходах бюджета ЗАТО составляют расходы на образование </a:t>
            </a:r>
            <a:r>
              <a:rPr lang="ru-RU" sz="1700" dirty="0" smtClean="0">
                <a:latin typeface="Times New Roman" panose="02020603050405020304" pitchFamily="18" charset="0"/>
                <a:cs typeface="Times New Roman" panose="02020603050405020304" pitchFamily="18" charset="0"/>
              </a:rPr>
              <a:t>(44,5%), </a:t>
            </a:r>
            <a:r>
              <a:rPr lang="ru-RU" sz="1700" dirty="0">
                <a:latin typeface="Times New Roman" panose="02020603050405020304" pitchFamily="18" charset="0"/>
                <a:cs typeface="Times New Roman" panose="02020603050405020304" pitchFamily="18" charset="0"/>
              </a:rPr>
              <a:t>национальная экономика (</a:t>
            </a:r>
            <a:r>
              <a:rPr lang="ru-RU" sz="1700" dirty="0" smtClean="0">
                <a:latin typeface="Times New Roman" panose="02020603050405020304" pitchFamily="18" charset="0"/>
                <a:cs typeface="Times New Roman" panose="02020603050405020304" pitchFamily="18" charset="0"/>
              </a:rPr>
              <a:t>16,5%), </a:t>
            </a:r>
            <a:r>
              <a:rPr lang="ru-RU" sz="1700" dirty="0">
                <a:latin typeface="Times New Roman" panose="02020603050405020304" pitchFamily="18" charset="0"/>
                <a:cs typeface="Times New Roman" panose="02020603050405020304" pitchFamily="18" charset="0"/>
              </a:rPr>
              <a:t>общегосударственные вопросы </a:t>
            </a:r>
            <a:r>
              <a:rPr lang="ru-RU" sz="1700" dirty="0" smtClean="0">
                <a:latin typeface="Times New Roman" panose="02020603050405020304" pitchFamily="18" charset="0"/>
                <a:cs typeface="Times New Roman" panose="02020603050405020304" pitchFamily="18" charset="0"/>
              </a:rPr>
              <a:t>(17%).</a:t>
            </a: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675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1765" y="146128"/>
            <a:ext cx="10550235" cy="1280890"/>
          </a:xfrm>
        </p:spPr>
        <p:txBody>
          <a:bodyPr>
            <a:normAutofit fontScale="90000"/>
          </a:bodyPr>
          <a:lstStyle/>
          <a:p>
            <a:pPr algn="ctr"/>
            <a:r>
              <a:rPr lang="ru-RU" dirty="0">
                <a:solidFill>
                  <a:schemeClr val="bg2">
                    <a:lumMod val="25000"/>
                  </a:schemeClr>
                </a:solidFill>
                <a:latin typeface="Times New Roman" panose="02020603050405020304" pitchFamily="18" charset="0"/>
                <a:cs typeface="Times New Roman" panose="02020603050405020304" pitchFamily="18" charset="0"/>
              </a:rPr>
              <a:t>Исполнение расходной части бюджета ЗАТО Солнечный по разделам классификации расходов бюджетов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47473119"/>
              </p:ext>
            </p:extLst>
          </p:nvPr>
        </p:nvGraphicFramePr>
        <p:xfrm>
          <a:off x="1548245" y="1427158"/>
          <a:ext cx="10203873" cy="5297499"/>
        </p:xfrm>
        <a:graphic>
          <a:graphicData uri="http://schemas.openxmlformats.org/drawingml/2006/table">
            <a:tbl>
              <a:tblPr>
                <a:tableStyleId>{BDBED569-4797-4DF1-A0F4-6AAB3CD982D8}</a:tableStyleId>
              </a:tblPr>
              <a:tblGrid>
                <a:gridCol w="813935">
                  <a:extLst>
                    <a:ext uri="{9D8B030D-6E8A-4147-A177-3AD203B41FA5}">
                      <a16:colId xmlns:a16="http://schemas.microsoft.com/office/drawing/2014/main" xmlns="" val="20000"/>
                    </a:ext>
                  </a:extLst>
                </a:gridCol>
                <a:gridCol w="5503738">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1943100">
                  <a:extLst>
                    <a:ext uri="{9D8B030D-6E8A-4147-A177-3AD203B41FA5}">
                      <a16:colId xmlns:a16="http://schemas.microsoft.com/office/drawing/2014/main" xmlns="" val="20003"/>
                    </a:ext>
                  </a:extLst>
                </a:gridCol>
              </a:tblGrid>
              <a:tr h="785312">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РП</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Наименование показателя</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ctr"/>
                </a:tc>
                <a:tc>
                  <a:txBody>
                    <a:bodyPr/>
                    <a:lstStyle/>
                    <a:p>
                      <a:pPr algn="ctr" fontAlgn="ctr"/>
                      <a:r>
                        <a:rPr lang="ru-RU" sz="1800" u="none" strike="noStrike" dirty="0" smtClean="0">
                          <a:effectLst/>
                          <a:latin typeface="Times New Roman" panose="02020603050405020304" pitchFamily="18" charset="0"/>
                          <a:cs typeface="Times New Roman" panose="02020603050405020304" pitchFamily="18" charset="0"/>
                        </a:rPr>
                        <a:t>Утверждено</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Кассовое исполнение</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ctr"/>
                </a:tc>
                <a:extLst>
                  <a:ext uri="{0D108BD9-81ED-4DB2-BD59-A6C34878D82A}">
                    <a16:rowId xmlns:a16="http://schemas.microsoft.com/office/drawing/2014/main" xmlns="" val="10000"/>
                  </a:ext>
                </a:extLst>
              </a:tr>
              <a:tr h="396586">
                <a:tc>
                  <a:txBody>
                    <a:bodyPr/>
                    <a:lstStyle/>
                    <a:p>
                      <a:pPr algn="ctr" fontAlgn="b"/>
                      <a:r>
                        <a:rPr lang="ru-RU" sz="1800" u="none" strike="noStrike">
                          <a:effectLst/>
                          <a:latin typeface="Times New Roman" panose="02020603050405020304" pitchFamily="18" charset="0"/>
                          <a:cs typeface="Times New Roman" panose="02020603050405020304" pitchFamily="18" charset="0"/>
                        </a:rPr>
                        <a:t>0100</a:t>
                      </a:r>
                      <a:endParaRPr lang="ru-RU" sz="1800" b="1" i="0" u="none" strike="noStrike">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19 </a:t>
                      </a:r>
                      <a:r>
                        <a:rPr lang="ru-RU" sz="1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643,60 </a:t>
                      </a:r>
                      <a:endParaRPr lang="ru-RU" sz="1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r>
                        <a:rPr lang="ru-RU" sz="1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19 </a:t>
                      </a:r>
                      <a:r>
                        <a:rPr lang="ru-RU" sz="1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056,20 </a:t>
                      </a:r>
                      <a:endParaRPr lang="ru-RU" sz="1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xmlns="" val="10001"/>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0200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Национальная оборона</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73,10</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72,01</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2"/>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0300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243,36</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242,34</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3"/>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0400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Национальная экономика</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19 181,0</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18 434,85</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4"/>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0500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10 387,79</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7 870,01</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5"/>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0700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Образование</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52 854,88</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49 754,84</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6"/>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0800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Культура и кинематография</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10 364,14</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9 366,37</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7"/>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1000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Социальная политика</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7 774,64</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6 900,30</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8"/>
                  </a:ext>
                </a:extLst>
              </a:tr>
              <a:tr h="396586">
                <a:tc>
                  <a:txBody>
                    <a:bodyPr/>
                    <a:lstStyle/>
                    <a:p>
                      <a:pPr algn="ctr" fontAlgn="b"/>
                      <a:r>
                        <a:rPr lang="ru-RU" sz="1800" u="none" strike="noStrike" dirty="0">
                          <a:effectLst/>
                          <a:latin typeface="Times New Roman" panose="02020603050405020304" pitchFamily="18" charset="0"/>
                          <a:cs typeface="Times New Roman" panose="02020603050405020304" pitchFamily="18" charset="0"/>
                        </a:rPr>
                        <a:t>1200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marL="72000" algn="l" fontAlgn="b"/>
                      <a:r>
                        <a:rPr lang="ru-RU" sz="1800" u="none" strike="noStrike" dirty="0">
                          <a:effectLst/>
                          <a:latin typeface="Times New Roman" panose="02020603050405020304" pitchFamily="18" charset="0"/>
                          <a:cs typeface="Times New Roman" panose="02020603050405020304" pitchFamily="18" charset="0"/>
                        </a:rPr>
                        <a:t>Средства массовой информации</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213,02</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213,02</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09"/>
                  </a:ext>
                </a:extLst>
              </a:tr>
              <a:tr h="785312">
                <a:tc>
                  <a:txBody>
                    <a:bodyPr/>
                    <a:lstStyle/>
                    <a:p>
                      <a:pPr algn="l" fontAlgn="b"/>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r" fontAlgn="b"/>
                      <a:r>
                        <a:rPr lang="ru-RU" sz="1800" u="none" strike="noStrike">
                          <a:effectLst/>
                          <a:latin typeface="Times New Roman" panose="02020603050405020304" pitchFamily="18" charset="0"/>
                          <a:cs typeface="Times New Roman" panose="02020603050405020304" pitchFamily="18" charset="0"/>
                        </a:rPr>
                        <a:t>Итого расходов:</a:t>
                      </a:r>
                      <a:endParaRPr lang="ru-RU" sz="1800" b="1" i="0" u="none" strike="noStrike">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120 735,53</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tc>
                  <a:txBody>
                    <a:bodyPr/>
                    <a:lstStyle/>
                    <a:p>
                      <a:pPr algn="ctr" fontAlgn="b"/>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111 909,94</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47" marR="5547" marT="5547"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333191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2445" y="103910"/>
            <a:ext cx="11329555" cy="955964"/>
          </a:xfrm>
        </p:spPr>
        <p:txBody>
          <a:bodyPr>
            <a:normAutofit fontScale="90000"/>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Исполнение расходной части бюджета ЗАТО </a:t>
            </a:r>
            <a:r>
              <a:rPr lang="ru-RU" sz="3200" dirty="0" smtClean="0">
                <a:solidFill>
                  <a:schemeClr val="bg2">
                    <a:lumMod val="25000"/>
                  </a:schemeClr>
                </a:solidFill>
                <a:latin typeface="Times New Roman" panose="02020603050405020304" pitchFamily="18" charset="0"/>
                <a:cs typeface="Times New Roman" panose="02020603050405020304" pitchFamily="18" charset="0"/>
              </a:rPr>
              <a:t>Солнечный по разделам классификации расходов бюджетов</a:t>
            </a:r>
            <a:endParaRPr lang="ru-RU"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1211975706"/>
              </p:ext>
            </p:extLst>
          </p:nvPr>
        </p:nvGraphicFramePr>
        <p:xfrm>
          <a:off x="2032000" y="1227220"/>
          <a:ext cx="9975516" cy="5462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94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49383"/>
            <a:ext cx="8911687" cy="550718"/>
          </a:xfrm>
        </p:spPr>
        <p:txBody>
          <a:bodyPr>
            <a:no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Общегосударственные </a:t>
            </a:r>
            <a:r>
              <a:rPr lang="ru-RU" sz="3200" dirty="0" smtClean="0">
                <a:solidFill>
                  <a:schemeClr val="bg2">
                    <a:lumMod val="25000"/>
                  </a:schemeClr>
                </a:solidFill>
                <a:latin typeface="Times New Roman" panose="02020603050405020304" pitchFamily="18" charset="0"/>
                <a:cs typeface="Times New Roman" panose="02020603050405020304" pitchFamily="18" charset="0"/>
              </a:rPr>
              <a:t>вопросы (0100)</a:t>
            </a:r>
            <a:endParaRPr lang="ru-RU"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27302388"/>
              </p:ext>
            </p:extLst>
          </p:nvPr>
        </p:nvGraphicFramePr>
        <p:xfrm>
          <a:off x="1620981" y="882650"/>
          <a:ext cx="10318173" cy="5699760"/>
        </p:xfrm>
        <a:graphic>
          <a:graphicData uri="http://schemas.openxmlformats.org/drawingml/2006/table">
            <a:tbl>
              <a:tblPr firstRow="1" bandRow="1">
                <a:tableStyleId>{BDBED569-4797-4DF1-A0F4-6AAB3CD982D8}</a:tableStyleId>
              </a:tblPr>
              <a:tblGrid>
                <a:gridCol w="611856">
                  <a:extLst>
                    <a:ext uri="{9D8B030D-6E8A-4147-A177-3AD203B41FA5}">
                      <a16:colId xmlns:a16="http://schemas.microsoft.com/office/drawing/2014/main" xmlns="" val="20000"/>
                    </a:ext>
                  </a:extLst>
                </a:gridCol>
                <a:gridCol w="8527312">
                  <a:extLst>
                    <a:ext uri="{9D8B030D-6E8A-4147-A177-3AD203B41FA5}">
                      <a16:colId xmlns:a16="http://schemas.microsoft.com/office/drawing/2014/main" xmlns="" val="20001"/>
                    </a:ext>
                  </a:extLst>
                </a:gridCol>
                <a:gridCol w="1179005">
                  <a:extLst>
                    <a:ext uri="{9D8B030D-6E8A-4147-A177-3AD203B41FA5}">
                      <a16:colId xmlns:a16="http://schemas.microsoft.com/office/drawing/2014/main" xmlns="" val="20002"/>
                    </a:ext>
                  </a:extLst>
                </a:gridCol>
              </a:tblGrid>
              <a:tr h="370840">
                <a:tc>
                  <a:txBody>
                    <a:bodyPr/>
                    <a:lstStyle/>
                    <a:p>
                      <a:pPr algn="ctr"/>
                      <a:r>
                        <a:rPr lang="ru-RU" sz="1600" dirty="0" smtClean="0">
                          <a:latin typeface="Times New Roman" panose="02020603050405020304" pitchFamily="18" charset="0"/>
                          <a:cs typeface="Times New Roman" panose="02020603050405020304" pitchFamily="18" charset="0"/>
                        </a:rPr>
                        <a:t>РП</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Сумма, </a:t>
                      </a:r>
                    </a:p>
                    <a:p>
                      <a:pPr algn="ctr"/>
                      <a:r>
                        <a:rPr lang="ru-RU" sz="1600" dirty="0" smtClean="0">
                          <a:latin typeface="Times New Roman" panose="02020603050405020304" pitchFamily="18" charset="0"/>
                          <a:cs typeface="Times New Roman" panose="02020603050405020304" pitchFamily="18" charset="0"/>
                        </a:rPr>
                        <a:t>тыс. руб.</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r>
                        <a:rPr lang="ru-RU" sz="1600" dirty="0" smtClean="0">
                          <a:latin typeface="Times New Roman" panose="02020603050405020304" pitchFamily="18" charset="0"/>
                          <a:cs typeface="Times New Roman" panose="02020603050405020304" pitchFamily="18" charset="0"/>
                        </a:rPr>
                        <a:t>0104</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Функционирование местных администраций, в т. ч.:</a:t>
                      </a:r>
                      <a:endParaRPr lang="ru-RU" sz="1600" dirty="0">
                        <a:latin typeface="Times New Roman" panose="02020603050405020304" pitchFamily="18" charset="0"/>
                        <a:cs typeface="Times New Roman" panose="02020603050405020304" pitchFamily="18" charset="0"/>
                      </a:endParaRPr>
                    </a:p>
                  </a:txBody>
                  <a:tcPr/>
                </a:tc>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13 909,6</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1"/>
                  </a:ext>
                </a:extLst>
              </a:tr>
              <a:tr h="370840">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глава администрации ЗАТО Солнечный</a:t>
                      </a:r>
                      <a:endParaRPr lang="ru-RU" sz="1600" dirty="0">
                        <a:latin typeface="Times New Roman" panose="02020603050405020304" pitchFamily="18" charset="0"/>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1 201,81</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2"/>
                  </a:ext>
                </a:extLst>
              </a:tr>
              <a:tr h="370840">
                <a:tc>
                  <a:txBody>
                    <a:bodyPr/>
                    <a:lstStyle/>
                    <a:p>
                      <a:r>
                        <a:rPr lang="ru-RU" sz="1600" dirty="0" smtClean="0">
                          <a:latin typeface="Times New Roman" panose="02020603050405020304" pitchFamily="18" charset="0"/>
                          <a:cs typeface="Times New Roman" panose="02020603050405020304" pitchFamily="18" charset="0"/>
                        </a:rPr>
                        <a:t>0106</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 в т. ч.:</a:t>
                      </a:r>
                      <a:endParaRPr lang="ru-RU" sz="1600" dirty="0">
                        <a:latin typeface="Times New Roman" panose="02020603050405020304" pitchFamily="18" charset="0"/>
                        <a:cs typeface="Times New Roman" panose="02020603050405020304" pitchFamily="18" charset="0"/>
                      </a:endParaRPr>
                    </a:p>
                  </a:txBody>
                  <a:tcPr/>
                </a:tc>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2 694,67</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3"/>
                  </a:ext>
                </a:extLst>
              </a:tr>
              <a:tr h="370840">
                <a:tc>
                  <a:txBody>
                    <a:bodyPr/>
                    <a:lstStyle/>
                    <a:p>
                      <a:endParaRPr lang="ru-RU" sz="160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обеспечение деятельности финансового отдела администрации ЗАТО Солнечный</a:t>
                      </a:r>
                      <a:endParaRPr lang="ru-RU" sz="1600" dirty="0">
                        <a:latin typeface="Times New Roman" panose="02020603050405020304" pitchFamily="18" charset="0"/>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2 197,50</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4"/>
                  </a:ext>
                </a:extLst>
              </a:tr>
              <a:tr h="370840">
                <a:tc>
                  <a:txBody>
                    <a:bodyPr/>
                    <a:lstStyle/>
                    <a:p>
                      <a:endParaRPr lang="ru-RU" sz="160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обеспечение деятельности ревизионной комиссии ЗАТО Солнечный</a:t>
                      </a:r>
                      <a:endParaRPr lang="ru-RU" sz="1600" dirty="0">
                        <a:latin typeface="Times New Roman" panose="02020603050405020304" pitchFamily="18" charset="0"/>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497,17</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5"/>
                  </a:ext>
                </a:extLst>
              </a:tr>
              <a:tr h="370840">
                <a:tc>
                  <a:txBody>
                    <a:bodyPr/>
                    <a:lstStyle/>
                    <a:p>
                      <a:r>
                        <a:rPr lang="ru-RU" sz="1600" dirty="0" smtClean="0">
                          <a:latin typeface="Times New Roman" panose="02020603050405020304" pitchFamily="18" charset="0"/>
                          <a:cs typeface="Times New Roman" panose="02020603050405020304" pitchFamily="18" charset="0"/>
                        </a:rPr>
                        <a:t>0113</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Другие общегосударственные вопросы, в т. ч.: </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2 449,94</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6"/>
                  </a:ext>
                </a:extLst>
              </a:tr>
              <a:tr h="370840">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Подготовка объектов муниципального имущества к приватизации, государственной регистрации права собственности, передаче в пользование третьим лицам</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169,23</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7"/>
                  </a:ext>
                </a:extLst>
              </a:tr>
              <a:tr h="370840">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Содержание и обслуживание муниципальной казны ЗАТО Солнечный</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1 464,96</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8"/>
                  </a:ext>
                </a:extLst>
              </a:tr>
              <a:tr h="370840">
                <a:tc>
                  <a:txBody>
                    <a:bodyPr/>
                    <a:lstStyle/>
                    <a:p>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Организационное обеспечение проведения мероприятий с участием главы ЗАТО Солнечный и администрации ЗАТО Солнечный</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312,27</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9"/>
                  </a:ext>
                </a:extLst>
              </a:tr>
              <a:tr h="370840">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Осуществление государственных полномочий Тверской области по созданию, исполнению полномочий по обеспечению деятельности комиссий по делам несовершеннолетних</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295,63</a:t>
                      </a:r>
                    </a:p>
                  </a:txBody>
                  <a:tcPr anchor="ctr"/>
                </a:tc>
                <a:extLst>
                  <a:ext uri="{0D108BD9-81ED-4DB2-BD59-A6C34878D82A}">
                    <a16:rowId xmlns:a16="http://schemas.microsoft.com/office/drawing/2014/main" xmlns="" val="10010"/>
                  </a:ext>
                </a:extLst>
              </a:tr>
              <a:tr h="370840">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финансовое обеспечение реализации государственных полномочий Тверской области по созданию административных комиссий</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64,39</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840823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49383"/>
            <a:ext cx="8911687" cy="550718"/>
          </a:xfrm>
        </p:spPr>
        <p:txBody>
          <a:bodyPr>
            <a:noAutofit/>
          </a:bodyPr>
          <a:lstStyle/>
          <a:p>
            <a:pPr algn="ctr"/>
            <a:r>
              <a:rPr lang="ru-RU" sz="3200" dirty="0" smtClean="0">
                <a:solidFill>
                  <a:schemeClr val="bg2">
                    <a:lumMod val="25000"/>
                  </a:schemeClr>
                </a:solidFill>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деятельность(0300)</a:t>
            </a:r>
            <a:endParaRPr lang="ru-RU" sz="32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865813" y="1505169"/>
            <a:ext cx="2514600" cy="7585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i="1" dirty="0">
                <a:solidFill>
                  <a:schemeClr val="tx1"/>
                </a:solidFill>
                <a:latin typeface="Times New Roman" panose="02020603050405020304" pitchFamily="18" charset="0"/>
                <a:cs typeface="Times New Roman" panose="02020603050405020304" pitchFamily="18" charset="0"/>
              </a:rPr>
              <a:t>0304 Органы </a:t>
            </a:r>
            <a:r>
              <a:rPr lang="ru-RU" sz="1600" i="1" dirty="0" smtClean="0">
                <a:solidFill>
                  <a:schemeClr val="tx1"/>
                </a:solidFill>
                <a:latin typeface="Times New Roman" panose="02020603050405020304" pitchFamily="18" charset="0"/>
                <a:cs typeface="Times New Roman" panose="02020603050405020304" pitchFamily="18" charset="0"/>
              </a:rPr>
              <a:t>юстиции</a:t>
            </a:r>
          </a:p>
          <a:p>
            <a:pPr algn="ctr"/>
            <a:r>
              <a:rPr lang="ru-RU" sz="1600" i="1" dirty="0" smtClean="0">
                <a:solidFill>
                  <a:schemeClr val="tx1"/>
                </a:solidFill>
                <a:latin typeface="Times New Roman" panose="02020603050405020304" pitchFamily="18" charset="0"/>
                <a:cs typeface="Times New Roman" panose="02020603050405020304" pitchFamily="18" charset="0"/>
              </a:rPr>
              <a:t>53,48 тыс. руб.</a:t>
            </a:r>
            <a:endParaRPr lang="ru-RU" sz="1600" i="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2486545" y="2364971"/>
            <a:ext cx="3273136" cy="441033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обеспечение деятельности отдела ЗАГС администрации ЗАТО Солнечный, в т. ч. средства областного бюджета </a:t>
            </a:r>
            <a:r>
              <a:rPr lang="ru-RU" dirty="0" smtClean="0">
                <a:latin typeface="Times New Roman" panose="02020603050405020304" pitchFamily="18" charset="0"/>
                <a:cs typeface="Times New Roman" panose="02020603050405020304" pitchFamily="18" charset="0"/>
              </a:rPr>
              <a:t>53,48 тыс. </a:t>
            </a:r>
            <a:r>
              <a:rPr lang="ru-RU" dirty="0">
                <a:latin typeface="Times New Roman" panose="02020603050405020304" pitchFamily="18" charset="0"/>
                <a:cs typeface="Times New Roman" panose="02020603050405020304" pitchFamily="18" charset="0"/>
              </a:rPr>
              <a:t>руб., </a:t>
            </a:r>
            <a:r>
              <a:rPr lang="ru-RU" dirty="0" smtClean="0">
                <a:latin typeface="Times New Roman" panose="02020603050405020304" pitchFamily="18" charset="0"/>
                <a:cs typeface="Times New Roman" panose="02020603050405020304" pitchFamily="18" charset="0"/>
              </a:rPr>
              <a:t>численность – 1 единица</a:t>
            </a:r>
            <a:endParaRPr lang="ru-RU"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7124007" y="1386841"/>
            <a:ext cx="3609377" cy="12330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i="1" dirty="0">
                <a:solidFill>
                  <a:schemeClr val="tx1"/>
                </a:solidFill>
                <a:latin typeface="Times New Roman" panose="02020603050405020304" pitchFamily="18" charset="0"/>
                <a:cs typeface="Times New Roman" panose="02020603050405020304" pitchFamily="18" charset="0"/>
              </a:rPr>
              <a:t>0309 Защита населения и территории от чрезвычайных ситуаций природного и техногенного характера, гражданская </a:t>
            </a:r>
            <a:r>
              <a:rPr lang="ru-RU" sz="1600" i="1" dirty="0" smtClean="0">
                <a:solidFill>
                  <a:schemeClr val="tx1"/>
                </a:solidFill>
                <a:latin typeface="Times New Roman" panose="02020603050405020304" pitchFamily="18" charset="0"/>
                <a:cs typeface="Times New Roman" panose="02020603050405020304" pitchFamily="18" charset="0"/>
              </a:rPr>
              <a:t>оборона</a:t>
            </a:r>
          </a:p>
          <a:p>
            <a:pPr algn="ctr"/>
            <a:r>
              <a:rPr lang="ru-RU" sz="1600" i="1" dirty="0" smtClean="0">
                <a:solidFill>
                  <a:schemeClr val="tx1"/>
                </a:solidFill>
                <a:latin typeface="Times New Roman" panose="02020603050405020304" pitchFamily="18" charset="0"/>
                <a:cs typeface="Times New Roman" panose="02020603050405020304" pitchFamily="18" charset="0"/>
              </a:rPr>
              <a:t>188,86 тыс. руб. </a:t>
            </a:r>
            <a:endParaRPr lang="ru-RU" sz="1600" i="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048768" y="2765112"/>
            <a:ext cx="4042062" cy="395200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a:latin typeface="Times New Roman" panose="02020603050405020304" pitchFamily="18" charset="0"/>
                <a:cs typeface="Times New Roman" panose="02020603050405020304" pitchFamily="18" charset="0"/>
              </a:rPr>
              <a:t>обеспечение функционирования единой дежурно-диспетчерской службы (ЕДДС) </a:t>
            </a:r>
            <a:r>
              <a:rPr lang="ru-RU" sz="1600" dirty="0" err="1">
                <a:latin typeface="Times New Roman" panose="02020603050405020304" pitchFamily="18" charset="0"/>
                <a:cs typeface="Times New Roman" panose="02020603050405020304" pitchFamily="18" charset="0"/>
              </a:rPr>
              <a:t>Осташковского</a:t>
            </a:r>
            <a:r>
              <a:rPr lang="ru-RU" sz="1600" dirty="0">
                <a:latin typeface="Times New Roman" panose="02020603050405020304" pitchFamily="18" charset="0"/>
                <a:cs typeface="Times New Roman" panose="02020603050405020304" pitchFamily="18" charset="0"/>
              </a:rPr>
              <a:t> района в соответствии с заключенным межмуниципальным соглашением «О сотрудничестве и взаимодействии между органами местного самоуправления </a:t>
            </a:r>
            <a:r>
              <a:rPr lang="ru-RU" sz="1600" dirty="0" err="1">
                <a:latin typeface="Times New Roman" panose="02020603050405020304" pitchFamily="18" charset="0"/>
                <a:cs typeface="Times New Roman" panose="02020603050405020304" pitchFamily="18" charset="0"/>
              </a:rPr>
              <a:t>Осташковского</a:t>
            </a:r>
            <a:r>
              <a:rPr lang="ru-RU" sz="1600" dirty="0">
                <a:latin typeface="Times New Roman" panose="02020603050405020304" pitchFamily="18" charset="0"/>
                <a:cs typeface="Times New Roman" panose="02020603050405020304" pitchFamily="18" charset="0"/>
              </a:rPr>
              <a:t> района и ЗАТО Солнечный Тверской области при развертывании единой дежурно-диспетчерской службы </a:t>
            </a:r>
            <a:r>
              <a:rPr lang="ru-RU" sz="1600" dirty="0" err="1">
                <a:latin typeface="Times New Roman" panose="02020603050405020304" pitchFamily="18" charset="0"/>
                <a:cs typeface="Times New Roman" panose="02020603050405020304" pitchFamily="18" charset="0"/>
              </a:rPr>
              <a:t>Осташковского</a:t>
            </a:r>
            <a:r>
              <a:rPr lang="ru-RU" sz="1600" dirty="0">
                <a:latin typeface="Times New Roman" panose="02020603050405020304" pitchFamily="18" charset="0"/>
                <a:cs typeface="Times New Roman" panose="02020603050405020304" pitchFamily="18" charset="0"/>
              </a:rPr>
              <a:t> района и ее дальнейшем функционировании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539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3668" y="488374"/>
            <a:ext cx="8911687" cy="550718"/>
          </a:xfrm>
        </p:spPr>
        <p:txBody>
          <a:bodyPr>
            <a:noAutofit/>
          </a:bodyPr>
          <a:lstStyle/>
          <a:p>
            <a:pPr algn="ctr"/>
            <a:r>
              <a:rPr lang="ru-RU" sz="3200" dirty="0" smtClean="0">
                <a:solidFill>
                  <a:schemeClr val="bg2">
                    <a:lumMod val="25000"/>
                  </a:schemeClr>
                </a:solidFill>
                <a:latin typeface="Times New Roman" panose="02020603050405020304" pitchFamily="18" charset="0"/>
                <a:cs typeface="Times New Roman" panose="02020603050405020304" pitchFamily="18" charset="0"/>
              </a:rPr>
              <a:t>Национальная экономика (0400)</a:t>
            </a:r>
            <a:endParaRPr lang="ru-RU"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54034342"/>
              </p:ext>
            </p:extLst>
          </p:nvPr>
        </p:nvGraphicFramePr>
        <p:xfrm>
          <a:off x="1340426" y="1745096"/>
          <a:ext cx="10318173" cy="4742546"/>
        </p:xfrm>
        <a:graphic>
          <a:graphicData uri="http://schemas.openxmlformats.org/drawingml/2006/table">
            <a:tbl>
              <a:tblPr firstRow="1" bandRow="1">
                <a:tableStyleId>{BDBED569-4797-4DF1-A0F4-6AAB3CD982D8}</a:tableStyleId>
              </a:tblPr>
              <a:tblGrid>
                <a:gridCol w="675410">
                  <a:extLst>
                    <a:ext uri="{9D8B030D-6E8A-4147-A177-3AD203B41FA5}">
                      <a16:colId xmlns:a16="http://schemas.microsoft.com/office/drawing/2014/main" xmlns="" val="20000"/>
                    </a:ext>
                  </a:extLst>
                </a:gridCol>
                <a:gridCol w="8542294">
                  <a:extLst>
                    <a:ext uri="{9D8B030D-6E8A-4147-A177-3AD203B41FA5}">
                      <a16:colId xmlns:a16="http://schemas.microsoft.com/office/drawing/2014/main" xmlns="" val="20001"/>
                    </a:ext>
                  </a:extLst>
                </a:gridCol>
                <a:gridCol w="1100469">
                  <a:extLst>
                    <a:ext uri="{9D8B030D-6E8A-4147-A177-3AD203B41FA5}">
                      <a16:colId xmlns:a16="http://schemas.microsoft.com/office/drawing/2014/main" xmlns="" val="20002"/>
                    </a:ext>
                  </a:extLst>
                </a:gridCol>
              </a:tblGrid>
              <a:tr h="633245">
                <a:tc>
                  <a:txBody>
                    <a:bodyPr/>
                    <a:lstStyle/>
                    <a:p>
                      <a:pPr algn="ctr"/>
                      <a:r>
                        <a:rPr lang="ru-RU" sz="1600" dirty="0" smtClean="0">
                          <a:latin typeface="Times New Roman" panose="02020603050405020304" pitchFamily="18" charset="0"/>
                          <a:cs typeface="Times New Roman" panose="02020603050405020304" pitchFamily="18" charset="0"/>
                        </a:rPr>
                        <a:t>РП</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Сумма, </a:t>
                      </a:r>
                    </a:p>
                    <a:p>
                      <a:pPr algn="ctr"/>
                      <a:r>
                        <a:rPr lang="ru-RU" sz="1600" dirty="0" smtClean="0">
                          <a:latin typeface="Times New Roman" panose="02020603050405020304" pitchFamily="18" charset="0"/>
                          <a:cs typeface="Times New Roman" panose="02020603050405020304" pitchFamily="18" charset="0"/>
                        </a:rPr>
                        <a:t>тыс. руб.</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05498">
                <a:tc>
                  <a:txBody>
                    <a:bodyPr/>
                    <a:lstStyle/>
                    <a:p>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0408</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Транспорт (поддержка социальных маршрутов внутреннего водного транспорта), в т. ч.:</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5 484,13</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1"/>
                  </a:ext>
                </a:extLst>
              </a:tr>
              <a:tr h="405498">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dirty="0" smtClean="0">
                          <a:latin typeface="Times New Roman" panose="02020603050405020304" pitchFamily="18" charset="0"/>
                          <a:cs typeface="Times New Roman" panose="02020603050405020304" pitchFamily="18" charset="0"/>
                        </a:rPr>
                        <a:t>- средства областного бюджета Тверской области</a:t>
                      </a:r>
                      <a:endParaRPr lang="ru-RU" sz="1600" dirty="0">
                        <a:latin typeface="Times New Roman" panose="02020603050405020304" pitchFamily="18" charset="0"/>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4 113,1</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2"/>
                  </a:ext>
                </a:extLst>
              </a:tr>
              <a:tr h="405498">
                <a:tc>
                  <a:txBody>
                    <a:bodyPr/>
                    <a:lstStyle/>
                    <a:p>
                      <a:endParaRPr lang="ru-RU" sz="1600">
                        <a:latin typeface="Times New Roman" panose="02020603050405020304" pitchFamily="18" charset="0"/>
                        <a:cs typeface="Times New Roman" panose="02020603050405020304" pitchFamily="18" charset="0"/>
                      </a:endParaRPr>
                    </a:p>
                  </a:txBody>
                  <a:tcPr/>
                </a:tc>
                <a:tc>
                  <a:txBody>
                    <a:bodyPr/>
                    <a:lstStyle/>
                    <a:p>
                      <a:pPr algn="r"/>
                      <a:r>
                        <a:rPr lang="ru-RU" sz="1600" dirty="0" smtClean="0">
                          <a:latin typeface="Times New Roman" panose="02020603050405020304" pitchFamily="18" charset="0"/>
                          <a:cs typeface="Times New Roman" panose="02020603050405020304" pitchFamily="18" charset="0"/>
                        </a:rPr>
                        <a:t>- средства бюджета ЗАТО Солнечный</a:t>
                      </a:r>
                      <a:endParaRPr lang="ru-RU" sz="1600" dirty="0">
                        <a:latin typeface="Times New Roman" panose="02020603050405020304" pitchFamily="18" charset="0"/>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1 371,03</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3"/>
                  </a:ext>
                </a:extLst>
              </a:tr>
              <a:tr h="405498">
                <a:tc>
                  <a:txBody>
                    <a:bodyPr/>
                    <a:lstStyle/>
                    <a:p>
                      <a:pPr marL="0" algn="l"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0409</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Дорожное хозяйство (дорожные фонды), в т. ч.:</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12 950,72</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4"/>
                  </a:ext>
                </a:extLst>
              </a:tr>
              <a:tr h="691695">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latin typeface="Times New Roman" panose="02020603050405020304" pitchFamily="18" charset="0"/>
                          <a:ea typeface="+mn-ea"/>
                          <a:cs typeface="Times New Roman" panose="02020603050405020304" pitchFamily="18" charset="0"/>
                        </a:rPr>
                        <a:t>- содержание автомобильных дорог местного значения, тротуаров и убираемой территории в летний и зимний период </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5 004,45</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5"/>
                  </a:ext>
                </a:extLst>
              </a:tr>
              <a:tr h="405498">
                <a:tc>
                  <a:txBody>
                    <a:bodyPr/>
                    <a:lstStyle/>
                    <a:p>
                      <a:endParaRPr lang="ru-RU" sz="1600">
                        <a:latin typeface="Times New Roman" panose="02020603050405020304" pitchFamily="18" charset="0"/>
                        <a:cs typeface="Times New Roman" panose="02020603050405020304" pitchFamily="18" charset="0"/>
                      </a:endParaRPr>
                    </a:p>
                  </a:txBody>
                  <a:tcPr/>
                </a:tc>
                <a:tc>
                  <a:txBody>
                    <a:bodyPr/>
                    <a:lstStyle/>
                    <a:p>
                      <a:pPr algn="r"/>
                      <a:r>
                        <a:rPr lang="ru-RU" sz="1600" kern="1200" dirty="0" smtClean="0">
                          <a:solidFill>
                            <a:schemeClr val="tx1"/>
                          </a:solidFill>
                          <a:latin typeface="Times New Roman" panose="02020603050405020304" pitchFamily="18" charset="0"/>
                          <a:ea typeface="+mn-ea"/>
                          <a:cs typeface="Times New Roman" panose="02020603050405020304" pitchFamily="18" charset="0"/>
                        </a:rPr>
                        <a:t>- Капитальный ремонт, ремонт автомобильных дорог общего пользования</a:t>
                      </a:r>
                      <a:r>
                        <a:rPr lang="ru-RU" sz="1600" kern="1200" baseline="0" dirty="0" smtClean="0">
                          <a:solidFill>
                            <a:schemeClr val="tx1"/>
                          </a:solidFill>
                          <a:latin typeface="Times New Roman" panose="02020603050405020304" pitchFamily="18" charset="0"/>
                          <a:ea typeface="+mn-ea"/>
                          <a:cs typeface="Times New Roman" panose="02020603050405020304" pitchFamily="18" charset="0"/>
                        </a:rPr>
                        <a:t> местного значения</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5 412,83</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6"/>
                  </a:ext>
                </a:extLst>
              </a:tr>
              <a:tr h="405498">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latin typeface="Times New Roman" panose="02020603050405020304" pitchFamily="18" charset="0"/>
                          <a:ea typeface="+mn-ea"/>
                          <a:cs typeface="Times New Roman" panose="02020603050405020304" pitchFamily="18" charset="0"/>
                        </a:rPr>
                        <a:t>- Создание условий для ледовой переправы</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905,21</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7"/>
                  </a:ext>
                </a:extLst>
              </a:tr>
              <a:tr h="405498">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latin typeface="Times New Roman" panose="02020603050405020304" pitchFamily="18" charset="0"/>
                          <a:ea typeface="+mn-ea"/>
                          <a:cs typeface="Times New Roman" panose="02020603050405020304" pitchFamily="18" charset="0"/>
                        </a:rPr>
                        <a:t>-Осуществление отдельных государственных полномочий Тверской области в сфере дорожной деятельности  </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1 343,02</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2775359651"/>
                  </a:ext>
                </a:extLst>
              </a:tr>
              <a:tr h="405498">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latin typeface="Times New Roman" panose="02020603050405020304" pitchFamily="18" charset="0"/>
                          <a:ea typeface="+mn-ea"/>
                          <a:cs typeface="Times New Roman" panose="02020603050405020304" pitchFamily="18" charset="0"/>
                        </a:rPr>
                        <a:t>- Организация дорожного</a:t>
                      </a:r>
                      <a:r>
                        <a:rPr lang="ru-RU" sz="1600" kern="1200" baseline="0" dirty="0" smtClean="0">
                          <a:solidFill>
                            <a:schemeClr val="tx1"/>
                          </a:solidFill>
                          <a:latin typeface="Times New Roman" panose="02020603050405020304" pitchFamily="18" charset="0"/>
                          <a:ea typeface="+mn-ea"/>
                          <a:cs typeface="Times New Roman" panose="02020603050405020304" pitchFamily="18" charset="0"/>
                        </a:rPr>
                        <a:t> движения</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285,22</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3933278563"/>
                  </a:ext>
                </a:extLst>
              </a:tr>
            </a:tbl>
          </a:graphicData>
        </a:graphic>
      </p:graphicFrame>
    </p:spTree>
    <p:extLst>
      <p:ext uri="{BB962C8B-B14F-4D97-AF65-F5344CB8AC3E}">
        <p14:creationId xmlns:p14="http://schemas.microsoft.com/office/powerpoint/2010/main" val="1319642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4643" y="159489"/>
            <a:ext cx="8911687" cy="616688"/>
          </a:xfrm>
        </p:spPr>
        <p:txBody>
          <a:bodyPr>
            <a:noAutofit/>
          </a:bodyPr>
          <a:lstStyle/>
          <a:p>
            <a:pPr algn="ctr"/>
            <a:r>
              <a:rPr lang="ru-RU" sz="3200" dirty="0" smtClean="0">
                <a:solidFill>
                  <a:schemeClr val="bg2">
                    <a:lumMod val="25000"/>
                  </a:schemeClr>
                </a:solidFill>
                <a:latin typeface="Times New Roman" panose="02020603050405020304" pitchFamily="18" charset="0"/>
                <a:cs typeface="Times New Roman" panose="02020603050405020304" pitchFamily="18" charset="0"/>
              </a:rPr>
              <a:t>Жилищно-коммунальное хозяйство (0500)</a:t>
            </a:r>
            <a:endParaRPr lang="ru-RU"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half" idx="1"/>
            <p:extLst>
              <p:ext uri="{D42A27DB-BD31-4B8C-83A1-F6EECF244321}">
                <p14:modId xmlns:p14="http://schemas.microsoft.com/office/powerpoint/2010/main" val="851885967"/>
              </p:ext>
            </p:extLst>
          </p:nvPr>
        </p:nvGraphicFramePr>
        <p:xfrm>
          <a:off x="616689" y="776177"/>
          <a:ext cx="10998541" cy="6140132"/>
        </p:xfrm>
        <a:graphic>
          <a:graphicData uri="http://schemas.openxmlformats.org/drawingml/2006/table">
            <a:tbl>
              <a:tblPr firstRow="1" bandRow="1">
                <a:tableStyleId>{BDBED569-4797-4DF1-A0F4-6AAB3CD982D8}</a:tableStyleId>
              </a:tblPr>
              <a:tblGrid>
                <a:gridCol w="691116">
                  <a:extLst>
                    <a:ext uri="{9D8B030D-6E8A-4147-A177-3AD203B41FA5}">
                      <a16:colId xmlns:a16="http://schemas.microsoft.com/office/drawing/2014/main" xmlns="" val="20000"/>
                    </a:ext>
                  </a:extLst>
                </a:gridCol>
                <a:gridCol w="8984511">
                  <a:extLst>
                    <a:ext uri="{9D8B030D-6E8A-4147-A177-3AD203B41FA5}">
                      <a16:colId xmlns:a16="http://schemas.microsoft.com/office/drawing/2014/main" xmlns="" val="20001"/>
                    </a:ext>
                  </a:extLst>
                </a:gridCol>
                <a:gridCol w="1322914">
                  <a:extLst>
                    <a:ext uri="{9D8B030D-6E8A-4147-A177-3AD203B41FA5}">
                      <a16:colId xmlns:a16="http://schemas.microsoft.com/office/drawing/2014/main" xmlns="" val="20002"/>
                    </a:ext>
                  </a:extLst>
                </a:gridCol>
              </a:tblGrid>
              <a:tr h="457200">
                <a:tc>
                  <a:txBody>
                    <a:bodyPr/>
                    <a:lstStyle/>
                    <a:p>
                      <a:pPr algn="ctr"/>
                      <a:r>
                        <a:rPr lang="ru-RU" sz="1600" dirty="0" smtClean="0">
                          <a:latin typeface="Times New Roman" panose="02020603050405020304" pitchFamily="18" charset="0"/>
                          <a:cs typeface="Times New Roman" panose="02020603050405020304" pitchFamily="18" charset="0"/>
                        </a:rPr>
                        <a:t>КБК</a:t>
                      </a:r>
                      <a:endParaRPr lang="ru-RU" sz="1600" dirty="0">
                        <a:latin typeface="Times New Roman" panose="02020603050405020304" pitchFamily="18" charset="0"/>
                        <a:cs typeface="Times New Roman" panose="02020603050405020304" pitchFamily="18" charset="0"/>
                      </a:endParaRPr>
                    </a:p>
                  </a:txBody>
                  <a:tcPr marL="39910" marR="39910"/>
                </a:tc>
                <a:tc>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dirty="0">
                        <a:latin typeface="Times New Roman" panose="02020603050405020304" pitchFamily="18" charset="0"/>
                        <a:cs typeface="Times New Roman" panose="02020603050405020304" pitchFamily="18" charset="0"/>
                      </a:endParaRPr>
                    </a:p>
                  </a:txBody>
                  <a:tcPr marL="39910" marR="39910"/>
                </a:tc>
                <a:tc>
                  <a:txBody>
                    <a:bodyPr/>
                    <a:lstStyle/>
                    <a:p>
                      <a:pPr algn="ctr"/>
                      <a:r>
                        <a:rPr lang="ru-RU" sz="1600" dirty="0" smtClean="0">
                          <a:latin typeface="Times New Roman" panose="02020603050405020304" pitchFamily="18" charset="0"/>
                          <a:cs typeface="Times New Roman" panose="02020603050405020304" pitchFamily="18" charset="0"/>
                        </a:rPr>
                        <a:t>Сумма</a:t>
                      </a:r>
                      <a:r>
                        <a:rPr lang="ru-RU" sz="1600" baseline="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тыс. руб.)</a:t>
                      </a:r>
                      <a:endParaRPr lang="ru-RU" sz="1600" dirty="0">
                        <a:latin typeface="Times New Roman" panose="02020603050405020304" pitchFamily="18" charset="0"/>
                        <a:cs typeface="Times New Roman" panose="02020603050405020304" pitchFamily="18" charset="0"/>
                      </a:endParaRPr>
                    </a:p>
                  </a:txBody>
                  <a:tcPr marL="39910" marR="39910"/>
                </a:tc>
                <a:extLst>
                  <a:ext uri="{0D108BD9-81ED-4DB2-BD59-A6C34878D82A}">
                    <a16:rowId xmlns:a16="http://schemas.microsoft.com/office/drawing/2014/main" xmlns="" val="10000"/>
                  </a:ext>
                </a:extLst>
              </a:tr>
              <a:tr h="370114">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0501</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marL="0" algn="l"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Жилищное хозяйство, из них:</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1 587,72</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0001"/>
                  </a:ext>
                </a:extLst>
              </a:tr>
              <a:tr h="370114">
                <a:tc>
                  <a:txBody>
                    <a:bodyPr/>
                    <a:lstStyle/>
                    <a:p>
                      <a:endParaRPr lang="ru-RU" sz="1600" dirty="0">
                        <a:latin typeface="Times New Roman" panose="02020603050405020304" pitchFamily="18" charset="0"/>
                        <a:cs typeface="Times New Roman" panose="02020603050405020304" pitchFamily="18" charset="0"/>
                      </a:endParaRPr>
                    </a:p>
                  </a:txBody>
                  <a:tcPr marL="39910" marR="39910"/>
                </a:tc>
                <a:tc>
                  <a:txBody>
                    <a:bodyPr/>
                    <a:lstStyle/>
                    <a:p>
                      <a:pPr marL="0" algn="r" defTabSz="457200" rtl="0" eaLnBrk="1" latinLnBrk="0" hangingPunct="1"/>
                      <a:r>
                        <a:rPr lang="ru-RU" sz="1600" kern="1200" dirty="0" smtClean="0">
                          <a:solidFill>
                            <a:schemeClr val="tx1"/>
                          </a:solidFill>
                          <a:latin typeface="Times New Roman" panose="02020603050405020304" pitchFamily="18" charset="0"/>
                          <a:ea typeface="+mn-ea"/>
                          <a:cs typeface="Times New Roman" panose="02020603050405020304" pitchFamily="18" charset="0"/>
                        </a:rPr>
                        <a:t>- переселение граждан из ветхого и аварийного жилья</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39910" marR="39910"/>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1 123,03</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0002"/>
                  </a:ext>
                </a:extLst>
              </a:tr>
              <a:tr h="370114">
                <a:tc>
                  <a:txBody>
                    <a:bodyPr/>
                    <a:lstStyle/>
                    <a:p>
                      <a:endParaRPr lang="ru-RU" sz="1600" dirty="0">
                        <a:latin typeface="Times New Roman" panose="02020603050405020304" pitchFamily="18" charset="0"/>
                        <a:cs typeface="Times New Roman" panose="02020603050405020304" pitchFamily="18" charset="0"/>
                      </a:endParaRPr>
                    </a:p>
                  </a:txBody>
                  <a:tcPr marL="39910" marR="39910"/>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latin typeface="Times New Roman" panose="02020603050405020304" pitchFamily="18" charset="0"/>
                          <a:ea typeface="+mn-ea"/>
                          <a:cs typeface="Times New Roman" panose="02020603050405020304" pitchFamily="18" charset="0"/>
                        </a:rPr>
                        <a:t> - взносы в фонд капитального ремонта общего имущества МКД муниципального жилого фонда </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39910" marR="39910"/>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464,69</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0004"/>
                  </a:ext>
                </a:extLst>
              </a:tr>
              <a:tr h="382544">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0502</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457200" rtl="0" eaLnBrk="1" latinLnBrk="0" hangingPunct="1"/>
                      <a:r>
                        <a:rPr lang="ru-RU" sz="1600" i="1" kern="1200" dirty="0" smtClean="0">
                          <a:effectLst/>
                          <a:latin typeface="Times New Roman" panose="02020603050405020304" pitchFamily="18" charset="0"/>
                          <a:cs typeface="Times New Roman" panose="02020603050405020304" pitchFamily="18" charset="0"/>
                        </a:rPr>
                        <a:t>Коммунальное хозяйство</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2 740,35</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0005"/>
                  </a:ext>
                </a:extLst>
              </a:tr>
              <a:tr h="410406">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marL="285750" marR="0" indent="-285750" algn="r" defTabSz="457200" rtl="0" eaLnBrk="1" fontAlgn="auto" latinLnBrk="0" hangingPunct="1">
                        <a:lnSpc>
                          <a:spcPct val="100000"/>
                        </a:lnSpc>
                        <a:spcBef>
                          <a:spcPts val="0"/>
                        </a:spcBef>
                        <a:spcAft>
                          <a:spcPts val="0"/>
                        </a:spcAft>
                        <a:buClrTx/>
                        <a:buSzTx/>
                        <a:buFontTx/>
                        <a:buChar char="-"/>
                        <a:tabLst/>
                        <a:defRPr/>
                      </a:pPr>
                      <a:r>
                        <a:rPr lang="ru-RU" sz="1600" kern="1200" dirty="0" smtClean="0">
                          <a:solidFill>
                            <a:schemeClr val="tx1"/>
                          </a:solidFill>
                          <a:latin typeface="Times New Roman" panose="02020603050405020304" pitchFamily="18" charset="0"/>
                          <a:ea typeface="+mn-ea"/>
                          <a:cs typeface="Times New Roman" panose="02020603050405020304" pitchFamily="18" charset="0"/>
                        </a:rPr>
                        <a:t>содержание и обслуживание электросетевого комплекса</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39910" marR="39910"/>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583,72</a:t>
                      </a:r>
                    </a:p>
                    <a:p>
                      <a:pPr marL="0" algn="r" defTabSz="457200" rtl="0" eaLnBrk="1" latinLnBrk="0" hangingPunct="1"/>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0006"/>
                  </a:ext>
                </a:extLst>
              </a:tr>
              <a:tr h="654246">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marL="0" algn="r" defTabSz="457200" rtl="0" eaLnBrk="1" latinLnBrk="0" hangingPunct="1"/>
                      <a:r>
                        <a:rPr lang="ru-RU" sz="1600" kern="1200" dirty="0" smtClean="0">
                          <a:effectLst/>
                          <a:latin typeface="Times New Roman" panose="02020603050405020304" pitchFamily="18" charset="0"/>
                          <a:cs typeface="Times New Roman" panose="02020603050405020304" pitchFamily="18" charset="0"/>
                        </a:rPr>
                        <a:t>- капитальный ремонт, ремонт объектов коммунального хозяйства муниципальной собственности (выполнены работы по ремонту помещений поселковой котельной)</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39910" marR="39910"/>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2 156,63</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355938884"/>
                  </a:ext>
                </a:extLst>
              </a:tr>
              <a:tr h="304091">
                <a:tc>
                  <a:txBody>
                    <a:bodyPr/>
                    <a:lstStyle/>
                    <a:p>
                      <a:pPr marL="0" algn="r"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0503</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457200" rtl="0" eaLnBrk="1" latinLnBrk="0" hangingPunct="1"/>
                      <a:r>
                        <a:rPr lang="ru-RU" sz="1600" i="1" kern="1200" dirty="0" smtClean="0">
                          <a:solidFill>
                            <a:schemeClr val="tx1"/>
                          </a:solidFill>
                          <a:effectLst/>
                          <a:latin typeface="Times New Roman" panose="02020603050405020304" pitchFamily="18" charset="0"/>
                          <a:ea typeface="+mn-ea"/>
                          <a:cs typeface="Times New Roman" panose="02020603050405020304" pitchFamily="18" charset="0"/>
                        </a:rPr>
                        <a:t>Благоустройство</a:t>
                      </a:r>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3 541,93</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174135913"/>
                  </a:ext>
                </a:extLst>
              </a:tr>
              <a:tr h="319685">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 санитарная обработка мусорных контейнеров</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451,47</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2029432365"/>
                  </a:ext>
                </a:extLst>
              </a:tr>
              <a:tr h="411050">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 санитарная рубка погибших и поврежденных зеленых насаждений</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497,87</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524372568"/>
                  </a:ext>
                </a:extLst>
              </a:tr>
              <a:tr h="361507">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 комплекс мероприятий по озеленению поселка</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860,8</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883218233"/>
                  </a:ext>
                </a:extLst>
              </a:tr>
              <a:tr h="374165">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 благоустройство придомовых территорий</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87,0</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1830008973"/>
                  </a:ext>
                </a:extLst>
              </a:tr>
              <a:tr h="508739">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 прочие мероприятия по благоустройству</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731,89</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813292202"/>
                  </a:ext>
                </a:extLst>
              </a:tr>
              <a:tr h="508739">
                <a:tc>
                  <a:txBody>
                    <a:bodyPr/>
                    <a:lstStyle/>
                    <a:p>
                      <a:endParaRPr lang="ru-RU" sz="160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tc>
                <a:tc>
                  <a:txBody>
                    <a:bodyPr/>
                    <a:lstStyle/>
                    <a:p>
                      <a:pPr algn="r"/>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 наружное освещение</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r" defTabSz="457200" rtl="0" eaLnBrk="1" latinLnBrk="0" hangingPunct="1"/>
                      <a:r>
                        <a:rPr lang="ru-RU" sz="1600" kern="1200" dirty="0" smtClean="0">
                          <a:solidFill>
                            <a:schemeClr val="tx1"/>
                          </a:solidFill>
                          <a:effectLst/>
                          <a:latin typeface="Times New Roman" panose="02020603050405020304" pitchFamily="18" charset="0"/>
                          <a:ea typeface="+mn-ea"/>
                          <a:cs typeface="Times New Roman" panose="02020603050405020304" pitchFamily="18" charset="0"/>
                        </a:rPr>
                        <a:t>912,9</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910" marR="39910" anchor="ctr"/>
                </a:tc>
                <a:extLst>
                  <a:ext uri="{0D108BD9-81ED-4DB2-BD59-A6C34878D82A}">
                    <a16:rowId xmlns:a16="http://schemas.microsoft.com/office/drawing/2014/main" xmlns="" val="2874780595"/>
                  </a:ext>
                </a:extLst>
              </a:tr>
            </a:tbl>
          </a:graphicData>
        </a:graphic>
      </p:graphicFrame>
    </p:spTree>
    <p:extLst>
      <p:ext uri="{BB962C8B-B14F-4D97-AF65-F5344CB8AC3E}">
        <p14:creationId xmlns:p14="http://schemas.microsoft.com/office/powerpoint/2010/main" val="2725456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512" y="281394"/>
            <a:ext cx="8911687" cy="648585"/>
          </a:xfrm>
        </p:spPr>
        <p:txBody>
          <a:bodyPr>
            <a:norm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Образование (0700)</a:t>
            </a:r>
          </a:p>
        </p:txBody>
      </p:sp>
      <p:pic>
        <p:nvPicPr>
          <p:cNvPr id="41" name="Объект 4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465" y="4271376"/>
            <a:ext cx="3172690" cy="2379518"/>
          </a:xfrm>
        </p:spPr>
      </p:pic>
      <p:sp>
        <p:nvSpPr>
          <p:cNvPr id="7" name="Прямоугольник с двумя усеченными противолежащими углами 6"/>
          <p:cNvSpPr/>
          <p:nvPr/>
        </p:nvSpPr>
        <p:spPr>
          <a:xfrm>
            <a:off x="196465" y="643269"/>
            <a:ext cx="3045499" cy="1119187"/>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spcBef>
                <a:spcPct val="0"/>
              </a:spcBef>
            </a:pPr>
            <a:r>
              <a:rPr lang="ru-RU" sz="3200" dirty="0">
                <a:solidFill>
                  <a:schemeClr val="bg2">
                    <a:lumMod val="25000"/>
                  </a:schemeClr>
                </a:solidFill>
                <a:latin typeface="Times New Roman" panose="02020603050405020304" pitchFamily="18" charset="0"/>
                <a:ea typeface="+mj-ea"/>
                <a:cs typeface="Times New Roman" panose="02020603050405020304" pitchFamily="18" charset="0"/>
              </a:rPr>
              <a:t>Дошкольное </a:t>
            </a:r>
            <a:r>
              <a:rPr lang="ru-RU" sz="3200" dirty="0" smtClean="0">
                <a:solidFill>
                  <a:schemeClr val="bg2">
                    <a:lumMod val="25000"/>
                  </a:schemeClr>
                </a:solidFill>
                <a:latin typeface="Times New Roman" panose="02020603050405020304" pitchFamily="18" charset="0"/>
                <a:ea typeface="+mj-ea"/>
                <a:cs typeface="Times New Roman" panose="02020603050405020304" pitchFamily="18" charset="0"/>
              </a:rPr>
              <a:t>образование</a:t>
            </a:r>
            <a:endParaRPr lang="ru-RU" sz="3200" dirty="0">
              <a:solidFill>
                <a:schemeClr val="bg2">
                  <a:lumMod val="25000"/>
                </a:schemeClr>
              </a:solidFill>
              <a:latin typeface="Times New Roman" panose="02020603050405020304" pitchFamily="18" charset="0"/>
              <a:ea typeface="+mj-ea"/>
              <a:cs typeface="Times New Roman" panose="02020603050405020304" pitchFamily="18" charset="0"/>
            </a:endParaRPr>
          </a:p>
        </p:txBody>
      </p:sp>
      <p:sp>
        <p:nvSpPr>
          <p:cNvPr id="42" name="Скругленный прямоугольник 41"/>
          <p:cNvSpPr/>
          <p:nvPr/>
        </p:nvSpPr>
        <p:spPr>
          <a:xfrm>
            <a:off x="3543300" y="967563"/>
            <a:ext cx="5247773" cy="576891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indent="457200" algn="just"/>
            <a:r>
              <a:rPr lang="ru-RU" dirty="0" smtClean="0">
                <a:latin typeface="Times New Roman" panose="02020603050405020304" pitchFamily="18" charset="0"/>
                <a:cs typeface="Times New Roman" panose="02020603050405020304" pitchFamily="18" charset="0"/>
              </a:rPr>
              <a:t>Среднесписочная </a:t>
            </a:r>
            <a:r>
              <a:rPr lang="ru-RU" dirty="0">
                <a:latin typeface="Times New Roman" panose="02020603050405020304" pitchFamily="18" charset="0"/>
                <a:cs typeface="Times New Roman" panose="02020603050405020304" pitchFamily="18" charset="0"/>
              </a:rPr>
              <a:t>численность по итогам </a:t>
            </a:r>
            <a:r>
              <a:rPr lang="ru-RU" dirty="0" smtClean="0">
                <a:latin typeface="Times New Roman" panose="02020603050405020304" pitchFamily="18" charset="0"/>
                <a:cs typeface="Times New Roman" panose="02020603050405020304" pitchFamily="18" charset="0"/>
              </a:rPr>
              <a:t>2017 </a:t>
            </a:r>
            <a:r>
              <a:rPr lang="ru-RU" dirty="0">
                <a:latin typeface="Times New Roman" panose="02020603050405020304" pitchFamily="18" charset="0"/>
                <a:cs typeface="Times New Roman" panose="02020603050405020304" pitchFamily="18" charset="0"/>
              </a:rPr>
              <a:t>года </a:t>
            </a:r>
            <a:r>
              <a:rPr lang="ru-RU" dirty="0" smtClean="0">
                <a:latin typeface="Times New Roman" panose="02020603050405020304" pitchFamily="18" charset="0"/>
                <a:cs typeface="Times New Roman" panose="02020603050405020304" pitchFamily="18" charset="0"/>
              </a:rPr>
              <a:t>21,7 </a:t>
            </a:r>
            <a:r>
              <a:rPr lang="ru-RU" dirty="0">
                <a:latin typeface="Times New Roman" panose="02020603050405020304" pitchFamily="18" charset="0"/>
                <a:cs typeface="Times New Roman" panose="02020603050405020304" pitchFamily="18" charset="0"/>
              </a:rPr>
              <a:t>единицы, в том числе педагоги – 9</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единиц. Средняя заработная </a:t>
            </a:r>
            <a:r>
              <a:rPr lang="ru-RU" dirty="0" smtClean="0">
                <a:latin typeface="Times New Roman" panose="02020603050405020304" pitchFamily="18" charset="0"/>
                <a:cs typeface="Times New Roman" panose="02020603050405020304" pitchFamily="18" charset="0"/>
              </a:rPr>
              <a:t>плата по учреждению 18 957,76 руб., педагогов 242017,41(в 2016 г. – 23 617,0) руб.</a:t>
            </a:r>
            <a:endParaRPr lang="ru-RU" dirty="0">
              <a:latin typeface="Times New Roman" panose="02020603050405020304" pitchFamily="18" charset="0"/>
              <a:cs typeface="Times New Roman" panose="02020603050405020304" pitchFamily="18" charset="0"/>
            </a:endParaRPr>
          </a:p>
          <a:p>
            <a:pPr indent="457200" algn="just"/>
            <a:r>
              <a:rPr lang="ru-RU" dirty="0">
                <a:latin typeface="Times New Roman" panose="02020603050405020304" pitchFamily="18" charset="0"/>
                <a:cs typeface="Times New Roman" panose="02020603050405020304" pitchFamily="18" charset="0"/>
              </a:rPr>
              <a:t>Посещаемость в </a:t>
            </a:r>
            <a:r>
              <a:rPr lang="ru-RU" dirty="0" smtClean="0">
                <a:latin typeface="Times New Roman" panose="02020603050405020304" pitchFamily="18" charset="0"/>
                <a:cs typeface="Times New Roman" panose="02020603050405020304" pitchFamily="18" charset="0"/>
              </a:rPr>
              <a:t>2017 </a:t>
            </a:r>
            <a:r>
              <a:rPr lang="ru-RU" dirty="0">
                <a:latin typeface="Times New Roman" panose="02020603050405020304" pitchFamily="18" charset="0"/>
                <a:cs typeface="Times New Roman" panose="02020603050405020304" pitchFamily="18" charset="0"/>
              </a:rPr>
              <a:t>году: </a:t>
            </a:r>
            <a:r>
              <a:rPr lang="ru-RU" dirty="0" smtClean="0">
                <a:latin typeface="Times New Roman" panose="02020603050405020304" pitchFamily="18" charset="0"/>
                <a:cs typeface="Times New Roman" panose="02020603050405020304" pitchFamily="18" charset="0"/>
              </a:rPr>
              <a:t>14990 </a:t>
            </a:r>
            <a:r>
              <a:rPr lang="ru-RU" dirty="0">
                <a:latin typeface="Times New Roman" panose="02020603050405020304" pitchFamily="18" charset="0"/>
                <a:cs typeface="Times New Roman" panose="02020603050405020304" pitchFamily="18" charset="0"/>
              </a:rPr>
              <a:t>дето-дней, среднесписочная численность – </a:t>
            </a:r>
            <a:r>
              <a:rPr lang="ru-RU" dirty="0" smtClean="0">
                <a:latin typeface="Times New Roman" panose="02020603050405020304" pitchFamily="18" charset="0"/>
                <a:cs typeface="Times New Roman" panose="02020603050405020304" pitchFamily="18" charset="0"/>
              </a:rPr>
              <a:t>61 детей.</a:t>
            </a:r>
          </a:p>
          <a:p>
            <a:pPr indent="457200" algn="just"/>
            <a:r>
              <a:rPr lang="ru-RU" dirty="0" smtClean="0">
                <a:latin typeface="Times New Roman" panose="02020603050405020304" pitchFamily="18" charset="0"/>
                <a:cs typeface="Times New Roman" panose="02020603050405020304" pitchFamily="18" charset="0"/>
              </a:rPr>
              <a:t>Расходы </a:t>
            </a:r>
            <a:r>
              <a:rPr lang="ru-RU" dirty="0">
                <a:latin typeface="Times New Roman" panose="02020603050405020304" pitchFamily="18" charset="0"/>
                <a:cs typeface="Times New Roman" panose="02020603050405020304" pitchFamily="18" charset="0"/>
              </a:rPr>
              <a:t>на содержание 1 ребенка в месяц в среднем – </a:t>
            </a:r>
            <a:r>
              <a:rPr lang="ru-RU" dirty="0" smtClean="0">
                <a:latin typeface="Times New Roman" panose="02020603050405020304" pitchFamily="18" charset="0"/>
                <a:cs typeface="Times New Roman" panose="02020603050405020304" pitchFamily="18" charset="0"/>
              </a:rPr>
              <a:t>10 497,81 </a:t>
            </a:r>
            <a:r>
              <a:rPr lang="ru-RU" dirty="0">
                <a:latin typeface="Times New Roman" panose="02020603050405020304" pitchFamily="18" charset="0"/>
                <a:cs typeface="Times New Roman" panose="02020603050405020304" pitchFamily="18" charset="0"/>
              </a:rPr>
              <a:t>руб. Родительская плата за присмотр и уход за детьми – 1 000 руб., или </a:t>
            </a:r>
            <a:r>
              <a:rPr lang="ru-RU" dirty="0" smtClean="0">
                <a:latin typeface="Times New Roman" panose="02020603050405020304" pitchFamily="18" charset="0"/>
                <a:cs typeface="Times New Roman" panose="02020603050405020304" pitchFamily="18" charset="0"/>
              </a:rPr>
              <a:t>9,5 </a:t>
            </a:r>
            <a:r>
              <a:rPr lang="ru-RU" dirty="0">
                <a:latin typeface="Times New Roman" panose="02020603050405020304" pitchFamily="18" charset="0"/>
                <a:cs typeface="Times New Roman" panose="02020603050405020304" pitchFamily="18" charset="0"/>
              </a:rPr>
              <a:t>% от расходов на </a:t>
            </a:r>
            <a:r>
              <a:rPr lang="ru-RU" dirty="0" smtClean="0">
                <a:latin typeface="Times New Roman" panose="02020603050405020304" pitchFamily="18" charset="0"/>
                <a:cs typeface="Times New Roman" panose="02020603050405020304" pitchFamily="18" charset="0"/>
              </a:rPr>
              <a:t>содержание.</a:t>
            </a:r>
          </a:p>
          <a:p>
            <a:pPr indent="457200" algn="just"/>
            <a:r>
              <a:rPr lang="ru-RU" dirty="0" smtClean="0">
                <a:latin typeface="Times New Roman" panose="02020603050405020304" pitchFamily="18" charset="0"/>
                <a:cs typeface="Times New Roman" panose="02020603050405020304" pitchFamily="18" charset="0"/>
              </a:rPr>
              <a:t>Внесено </a:t>
            </a:r>
            <a:r>
              <a:rPr lang="ru-RU" dirty="0">
                <a:latin typeface="Times New Roman" panose="02020603050405020304" pitchFamily="18" charset="0"/>
                <a:cs typeface="Times New Roman" panose="02020603050405020304" pitchFamily="18" charset="0"/>
              </a:rPr>
              <a:t>родительской платы за присмотр и уход за детьми </a:t>
            </a:r>
            <a:r>
              <a:rPr lang="ru-RU" dirty="0" smtClean="0">
                <a:latin typeface="Times New Roman" panose="02020603050405020304" pitchFamily="18" charset="0"/>
                <a:cs typeface="Times New Roman" panose="02020603050405020304" pitchFamily="18" charset="0"/>
              </a:rPr>
              <a:t>652,3 </a:t>
            </a:r>
            <a:r>
              <a:rPr lang="ru-RU" dirty="0">
                <a:latin typeface="Times New Roman" panose="02020603050405020304" pitchFamily="18" charset="0"/>
                <a:cs typeface="Times New Roman" panose="02020603050405020304" pitchFamily="18" charset="0"/>
              </a:rPr>
              <a:t>руб. или </a:t>
            </a:r>
            <a:r>
              <a:rPr lang="ru-RU" dirty="0" smtClean="0">
                <a:latin typeface="Times New Roman" panose="02020603050405020304" pitchFamily="18" charset="0"/>
                <a:cs typeface="Times New Roman" panose="02020603050405020304" pitchFamily="18" charset="0"/>
              </a:rPr>
              <a:t>8,5 </a:t>
            </a:r>
            <a:r>
              <a:rPr lang="ru-RU" dirty="0">
                <a:latin typeface="Times New Roman" panose="02020603050405020304" pitchFamily="18" charset="0"/>
                <a:cs typeface="Times New Roman" panose="02020603050405020304" pitchFamily="18" charset="0"/>
              </a:rPr>
              <a:t>% от расходов на содержание. </a:t>
            </a:r>
            <a:r>
              <a:rPr lang="ru-RU"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в расходы на содержание не включаются расходы на реализацию образовательной программы дошкольного образования, инвестиционные расходы, расходы на содержание недвижимого имущества</a:t>
            </a:r>
            <a:r>
              <a:rPr lang="ru-RU" dirty="0" smtClean="0">
                <a:latin typeface="Times New Roman" panose="02020603050405020304" pitchFamily="18" charset="0"/>
                <a:cs typeface="Times New Roman" panose="02020603050405020304" pitchFamily="18" charset="0"/>
              </a:rPr>
              <a:t>)</a:t>
            </a:r>
            <a:endParaRPr lang="ru-RU" dirty="0"/>
          </a:p>
        </p:txBody>
      </p:sp>
      <p:sp>
        <p:nvSpPr>
          <p:cNvPr id="43" name="Скругленный прямоугольник 42"/>
          <p:cNvSpPr/>
          <p:nvPr/>
        </p:nvSpPr>
        <p:spPr>
          <a:xfrm>
            <a:off x="158364" y="1991768"/>
            <a:ext cx="3210791" cy="2279608"/>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Расходы в сумме 13079,7 тыс. </a:t>
            </a:r>
            <a:r>
              <a:rPr lang="ru-RU" dirty="0">
                <a:latin typeface="Times New Roman" panose="02020603050405020304" pitchFamily="18" charset="0"/>
                <a:cs typeface="Times New Roman" panose="02020603050405020304" pitchFamily="18" charset="0"/>
              </a:rPr>
              <a:t>руб., в том числе средства областного бюджета Тверской области </a:t>
            </a:r>
            <a:r>
              <a:rPr lang="ru-RU" dirty="0" smtClean="0">
                <a:latin typeface="Times New Roman" panose="02020603050405020304" pitchFamily="18" charset="0"/>
                <a:cs typeface="Times New Roman" panose="02020603050405020304" pitchFamily="18" charset="0"/>
              </a:rPr>
              <a:t>4017,0 тыс. </a:t>
            </a:r>
            <a:r>
              <a:rPr lang="ru-RU" dirty="0">
                <a:latin typeface="Times New Roman" panose="02020603050405020304" pitchFamily="18" charset="0"/>
                <a:cs typeface="Times New Roman" panose="02020603050405020304" pitchFamily="18" charset="0"/>
              </a:rPr>
              <a:t>руб.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финансирование </a:t>
            </a:r>
            <a:r>
              <a:rPr lang="ru-RU" dirty="0" smtClean="0">
                <a:latin typeface="Times New Roman" panose="02020603050405020304" pitchFamily="18" charset="0"/>
                <a:cs typeface="Times New Roman" panose="02020603050405020304" pitchFamily="18" charset="0"/>
              </a:rPr>
              <a:t>МКДОУ </a:t>
            </a:r>
            <a:r>
              <a:rPr lang="ru-RU" dirty="0">
                <a:latin typeface="Times New Roman" panose="02020603050405020304" pitchFamily="18" charset="0"/>
                <a:cs typeface="Times New Roman" panose="02020603050405020304" pitchFamily="18" charset="0"/>
              </a:rPr>
              <a:t>Детский сад № 1 ЗАТО Солнечный</a:t>
            </a:r>
            <a:r>
              <a:rPr lang="ru-RU" dirty="0" smtClean="0">
                <a:latin typeface="Times New Roman" panose="02020603050405020304" pitchFamily="18" charset="0"/>
                <a:cs typeface="Times New Roman" panose="02020603050405020304" pitchFamily="18" charset="0"/>
              </a:rPr>
              <a:t>.</a:t>
            </a:r>
            <a:endParaRPr lang="ru-RU" dirty="0"/>
          </a:p>
        </p:txBody>
      </p:sp>
      <p:pic>
        <p:nvPicPr>
          <p:cNvPr id="44" name="Рисунок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747" y="665383"/>
            <a:ext cx="1989577" cy="2652769"/>
          </a:xfrm>
          <a:prstGeom prst="rect">
            <a:avLst/>
          </a:prstGeom>
        </p:spPr>
      </p:pic>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1073" y="4271376"/>
            <a:ext cx="3400927" cy="2550695"/>
          </a:xfrm>
          <a:prstGeom prst="rect">
            <a:avLst/>
          </a:prstGeom>
        </p:spPr>
      </p:pic>
    </p:spTree>
    <p:extLst>
      <p:ext uri="{BB962C8B-B14F-4D97-AF65-F5344CB8AC3E}">
        <p14:creationId xmlns:p14="http://schemas.microsoft.com/office/powerpoint/2010/main" val="3834306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15" y="105103"/>
            <a:ext cx="5101020" cy="3825765"/>
          </a:xfrm>
          <a:prstGeom prst="rect">
            <a:avLst/>
          </a:prstGeom>
        </p:spPr>
      </p:pic>
      <p:sp>
        <p:nvSpPr>
          <p:cNvPr id="3" name="Прямоугольник 2"/>
          <p:cNvSpPr/>
          <p:nvPr/>
        </p:nvSpPr>
        <p:spPr>
          <a:xfrm>
            <a:off x="6032938" y="105103"/>
            <a:ext cx="5917323" cy="3416320"/>
          </a:xfrm>
          <a:prstGeom prst="rect">
            <a:avLst/>
          </a:prstGeom>
        </p:spPr>
        <p:txBody>
          <a:bodyPr wrap="square">
            <a:spAutoFit/>
          </a:bodyPr>
          <a:lstStyle/>
          <a:p>
            <a:pPr indent="450215">
              <a:lnSpc>
                <a:spcPct val="150000"/>
              </a:lnSpc>
            </a:pPr>
            <a:r>
              <a:rPr lang="ru-RU" dirty="0">
                <a:latin typeface="Times New Roman" panose="02020603050405020304" pitchFamily="18" charset="0"/>
              </a:rPr>
              <a:t>за счет средств областного бюджета для осуществления образовательного процесса приобретены книги, методические пособия, демонстрационные материалы на общую сумму 57,0 тыс. руб., также на средства областного бюджета передаваемые бюджетам на реализацию мероприятий по обращениям, поступающим к депутатам Законодательного Собрания Тверской области приобретен спортивный инвентарь в сумме 34,0 тыс. руб</a:t>
            </a:r>
            <a:r>
              <a:rPr lang="ru-RU" dirty="0" smtClean="0">
                <a:latin typeface="Times New Roman" panose="02020603050405020304" pitchFamily="18" charset="0"/>
              </a:rPr>
              <a:t>.</a:t>
            </a:r>
            <a:endParaRPr lang="ru-RU" dirty="0"/>
          </a:p>
        </p:txBody>
      </p:sp>
      <p:sp>
        <p:nvSpPr>
          <p:cNvPr id="4" name="Прямоугольник 3"/>
          <p:cNvSpPr/>
          <p:nvPr/>
        </p:nvSpPr>
        <p:spPr>
          <a:xfrm>
            <a:off x="185684" y="3962398"/>
            <a:ext cx="6330730" cy="2585323"/>
          </a:xfrm>
          <a:prstGeom prst="rect">
            <a:avLst/>
          </a:prstGeom>
        </p:spPr>
        <p:txBody>
          <a:bodyPr wrap="square">
            <a:spAutoFit/>
          </a:bodyPr>
          <a:lstStyle/>
          <a:p>
            <a:pPr indent="450215">
              <a:lnSpc>
                <a:spcPct val="150000"/>
              </a:lnSpc>
            </a:pPr>
            <a:r>
              <a:rPr lang="ru-RU" dirty="0">
                <a:latin typeface="Times New Roman" panose="02020603050405020304" pitchFamily="18" charset="0"/>
              </a:rPr>
              <a:t>за счет средств местного бюджета выполнен ремонт подвальных помещений в сумме 684,53 тыс. руб., произведена огнезащитная обработка металлических </a:t>
            </a:r>
            <a:r>
              <a:rPr lang="ru-RU" dirty="0" err="1">
                <a:latin typeface="Times New Roman" panose="02020603050405020304" pitchFamily="18" charset="0"/>
              </a:rPr>
              <a:t>косоуров</a:t>
            </a:r>
            <a:r>
              <a:rPr lang="ru-RU" dirty="0">
                <a:latin typeface="Times New Roman" panose="02020603050405020304" pitchFamily="18" charset="0"/>
              </a:rPr>
              <a:t> в сумме 102,90 тыс. руб., приобретены прогулочные веранды, мебель и оборудование для оформления методического кабинета и информационных стендов в объеме 318,63 тыс. руб.</a:t>
            </a:r>
            <a:endParaRPr lang="ru-RU" dirty="0"/>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920" t="11812" r="26552" b="29349"/>
          <a:stretch/>
        </p:blipFill>
        <p:spPr>
          <a:xfrm>
            <a:off x="6516414" y="3521423"/>
            <a:ext cx="5528441" cy="3280546"/>
          </a:xfrm>
          <a:prstGeom prst="rect">
            <a:avLst/>
          </a:prstGeom>
        </p:spPr>
      </p:pic>
    </p:spTree>
    <p:extLst>
      <p:ext uri="{BB962C8B-B14F-4D97-AF65-F5344CB8AC3E}">
        <p14:creationId xmlns:p14="http://schemas.microsoft.com/office/powerpoint/2010/main" val="1378496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512" y="281394"/>
            <a:ext cx="8911687" cy="648585"/>
          </a:xfrm>
        </p:spPr>
        <p:txBody>
          <a:bodyPr>
            <a:norm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Образование (0700)</a:t>
            </a:r>
          </a:p>
        </p:txBody>
      </p:sp>
      <p:sp>
        <p:nvSpPr>
          <p:cNvPr id="7" name="Прямоугольник с двумя усеченными противолежащими углами 6"/>
          <p:cNvSpPr/>
          <p:nvPr/>
        </p:nvSpPr>
        <p:spPr>
          <a:xfrm>
            <a:off x="3803073" y="972196"/>
            <a:ext cx="4655127" cy="1119187"/>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spcBef>
                <a:spcPct val="0"/>
              </a:spcBef>
            </a:pPr>
            <a:r>
              <a:rPr lang="ru-RU" sz="3200" dirty="0" smtClean="0">
                <a:solidFill>
                  <a:schemeClr val="bg2">
                    <a:lumMod val="25000"/>
                  </a:schemeClr>
                </a:solidFill>
                <a:latin typeface="Times New Roman" panose="02020603050405020304" pitchFamily="18" charset="0"/>
                <a:ea typeface="+mj-ea"/>
                <a:cs typeface="Times New Roman" panose="02020603050405020304" pitchFamily="18" charset="0"/>
              </a:rPr>
              <a:t>Общее образование</a:t>
            </a:r>
          </a:p>
          <a:p>
            <a:pPr algn="ctr" defTabSz="457200">
              <a:spcBef>
                <a:spcPct val="0"/>
              </a:spcBef>
            </a:pPr>
            <a:r>
              <a:rPr lang="ru-RU" sz="3200" dirty="0" smtClean="0">
                <a:solidFill>
                  <a:schemeClr val="bg2">
                    <a:lumMod val="25000"/>
                  </a:schemeClr>
                </a:solidFill>
                <a:latin typeface="Times New Roman" panose="02020603050405020304" pitchFamily="18" charset="0"/>
                <a:ea typeface="+mj-ea"/>
                <a:cs typeface="Times New Roman" panose="02020603050405020304" pitchFamily="18" charset="0"/>
              </a:rPr>
              <a:t>(35 715,51тыс. </a:t>
            </a:r>
            <a:r>
              <a:rPr lang="ru-RU" sz="3200" dirty="0">
                <a:solidFill>
                  <a:schemeClr val="bg2">
                    <a:lumMod val="25000"/>
                  </a:schemeClr>
                </a:solidFill>
                <a:latin typeface="Times New Roman" panose="02020603050405020304" pitchFamily="18" charset="0"/>
                <a:ea typeface="+mj-ea"/>
                <a:cs typeface="Times New Roman" panose="02020603050405020304" pitchFamily="18" charset="0"/>
              </a:rPr>
              <a:t>руб.)</a:t>
            </a:r>
          </a:p>
        </p:txBody>
      </p:sp>
      <p:sp>
        <p:nvSpPr>
          <p:cNvPr id="3" name="Объект 2"/>
          <p:cNvSpPr>
            <a:spLocks noGrp="1"/>
          </p:cNvSpPr>
          <p:nvPr>
            <p:ph idx="1"/>
          </p:nvPr>
        </p:nvSpPr>
        <p:spPr/>
        <p:txBody>
          <a:bodyPr/>
          <a:lstStyle/>
          <a:p>
            <a:endParaRPr lang="ru-RU" dirty="0"/>
          </a:p>
        </p:txBody>
      </p:sp>
      <p:sp>
        <p:nvSpPr>
          <p:cNvPr id="10" name="Прямоугольник с двумя усеченными противолежащими углами 9"/>
          <p:cNvSpPr/>
          <p:nvPr/>
        </p:nvSpPr>
        <p:spPr>
          <a:xfrm>
            <a:off x="196465" y="2903224"/>
            <a:ext cx="4988599" cy="1119187"/>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spcBef>
                <a:spcPct val="0"/>
              </a:spcBef>
            </a:pPr>
            <a:r>
              <a:rPr lang="ru-RU" sz="2400" dirty="0" smtClean="0">
                <a:solidFill>
                  <a:schemeClr val="bg2">
                    <a:lumMod val="25000"/>
                  </a:schemeClr>
                </a:solidFill>
                <a:latin typeface="Times New Roman" panose="02020603050405020304" pitchFamily="18" charset="0"/>
                <a:ea typeface="+mj-ea"/>
                <a:cs typeface="Times New Roman" panose="02020603050405020304" pitchFamily="18" charset="0"/>
              </a:rPr>
              <a:t>Учреждения дополнительного образования детей</a:t>
            </a:r>
          </a:p>
          <a:p>
            <a:pPr algn="ctr" defTabSz="457200">
              <a:spcBef>
                <a:spcPct val="0"/>
              </a:spcBef>
            </a:pPr>
            <a:r>
              <a:rPr lang="ru-RU" sz="2400" dirty="0" smtClean="0">
                <a:solidFill>
                  <a:schemeClr val="bg2">
                    <a:lumMod val="25000"/>
                  </a:schemeClr>
                </a:solidFill>
                <a:latin typeface="Times New Roman" panose="02020603050405020304" pitchFamily="18" charset="0"/>
                <a:ea typeface="+mj-ea"/>
                <a:cs typeface="Times New Roman" panose="02020603050405020304" pitchFamily="18" charset="0"/>
              </a:rPr>
              <a:t>(21 651,45тыс. руб.)</a:t>
            </a:r>
            <a:endParaRPr lang="ru-RU" sz="2400" dirty="0">
              <a:solidFill>
                <a:schemeClr val="bg2">
                  <a:lumMod val="25000"/>
                </a:schemeClr>
              </a:solidFill>
              <a:latin typeface="Times New Roman" panose="02020603050405020304" pitchFamily="18" charset="0"/>
              <a:ea typeface="+mj-ea"/>
              <a:cs typeface="Times New Roman" panose="02020603050405020304" pitchFamily="18" charset="0"/>
            </a:endParaRPr>
          </a:p>
        </p:txBody>
      </p:sp>
      <p:sp>
        <p:nvSpPr>
          <p:cNvPr id="11" name="Прямоугольник с двумя усеченными противолежащими углами 10"/>
          <p:cNvSpPr/>
          <p:nvPr/>
        </p:nvSpPr>
        <p:spPr>
          <a:xfrm>
            <a:off x="6738210" y="2903224"/>
            <a:ext cx="4359281" cy="1119187"/>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spcBef>
                <a:spcPct val="0"/>
              </a:spcBef>
            </a:pPr>
            <a:r>
              <a:rPr lang="ru-RU" sz="2400" dirty="0" smtClean="0">
                <a:solidFill>
                  <a:schemeClr val="bg2">
                    <a:lumMod val="25000"/>
                  </a:schemeClr>
                </a:solidFill>
                <a:latin typeface="Times New Roman" panose="02020603050405020304" pitchFamily="18" charset="0"/>
                <a:ea typeface="+mj-ea"/>
                <a:cs typeface="Times New Roman" panose="02020603050405020304" pitchFamily="18" charset="0"/>
              </a:rPr>
              <a:t>Общеобразовательные учреждения</a:t>
            </a:r>
          </a:p>
          <a:p>
            <a:pPr algn="ctr" defTabSz="457200">
              <a:spcBef>
                <a:spcPct val="0"/>
              </a:spcBef>
            </a:pPr>
            <a:r>
              <a:rPr lang="ru-RU" sz="2400" dirty="0" smtClean="0">
                <a:solidFill>
                  <a:schemeClr val="bg2">
                    <a:lumMod val="25000"/>
                  </a:schemeClr>
                </a:solidFill>
                <a:latin typeface="Times New Roman" panose="02020603050405020304" pitchFamily="18" charset="0"/>
                <a:ea typeface="+mj-ea"/>
                <a:cs typeface="Times New Roman" panose="02020603050405020304" pitchFamily="18" charset="0"/>
              </a:rPr>
              <a:t>(14 064,06тыс. руб.)</a:t>
            </a:r>
            <a:endParaRPr lang="ru-RU" sz="2400" dirty="0">
              <a:solidFill>
                <a:schemeClr val="bg2">
                  <a:lumMod val="25000"/>
                </a:schemeClr>
              </a:solidFill>
              <a:latin typeface="Times New Roman" panose="02020603050405020304" pitchFamily="18" charset="0"/>
              <a:ea typeface="+mj-ea"/>
              <a:cs typeface="Times New Roman" panose="02020603050405020304" pitchFamily="18" charset="0"/>
            </a:endParaRPr>
          </a:p>
        </p:txBody>
      </p:sp>
      <p:cxnSp>
        <p:nvCxnSpPr>
          <p:cNvPr id="9" name="Прямая со стрелкой 8"/>
          <p:cNvCxnSpPr>
            <a:stCxn id="7" idx="1"/>
            <a:endCxn id="10" idx="3"/>
          </p:cNvCxnSpPr>
          <p:nvPr/>
        </p:nvCxnSpPr>
        <p:spPr>
          <a:xfrm flipH="1">
            <a:off x="2690765" y="2091383"/>
            <a:ext cx="3439872" cy="81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1"/>
            <a:endCxn id="11" idx="3"/>
          </p:cNvCxnSpPr>
          <p:nvPr/>
        </p:nvCxnSpPr>
        <p:spPr>
          <a:xfrm>
            <a:off x="6130637" y="2091383"/>
            <a:ext cx="2787214" cy="81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Прямоугольник с двумя усеченными противолежащими углами 26"/>
          <p:cNvSpPr/>
          <p:nvPr/>
        </p:nvSpPr>
        <p:spPr>
          <a:xfrm>
            <a:off x="747449" y="4489568"/>
            <a:ext cx="2047705" cy="2368432"/>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spcBef>
                <a:spcPct val="0"/>
              </a:spcBef>
            </a:pPr>
            <a:r>
              <a:rPr lang="ru-RU" sz="2400" dirty="0" smtClean="0">
                <a:solidFill>
                  <a:schemeClr val="bg2">
                    <a:lumMod val="25000"/>
                  </a:schemeClr>
                </a:solidFill>
                <a:latin typeface="Times New Roman" panose="02020603050405020304" pitchFamily="18" charset="0"/>
                <a:ea typeface="+mj-ea"/>
                <a:cs typeface="Times New Roman" panose="02020603050405020304" pitchFamily="18" charset="0"/>
              </a:rPr>
              <a:t>МКОУ ДО ДШИ ЗАТО Солнечный</a:t>
            </a:r>
          </a:p>
        </p:txBody>
      </p:sp>
      <p:sp>
        <p:nvSpPr>
          <p:cNvPr id="28" name="Прямоугольник с двумя усеченными противолежащими углами 27"/>
          <p:cNvSpPr/>
          <p:nvPr/>
        </p:nvSpPr>
        <p:spPr>
          <a:xfrm>
            <a:off x="2927088" y="4489568"/>
            <a:ext cx="2047707" cy="2368431"/>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spcBef>
                <a:spcPct val="0"/>
              </a:spcBef>
            </a:pPr>
            <a:r>
              <a:rPr lang="ru-RU" sz="2400" dirty="0" smtClean="0">
                <a:solidFill>
                  <a:schemeClr val="bg2">
                    <a:lumMod val="25000"/>
                  </a:schemeClr>
                </a:solidFill>
                <a:latin typeface="Times New Roman" panose="02020603050405020304" pitchFamily="18" charset="0"/>
                <a:ea typeface="+mj-ea"/>
                <a:cs typeface="Times New Roman" panose="02020603050405020304" pitchFamily="18" charset="0"/>
              </a:rPr>
              <a:t>МКОУ ДО ДЮСШ ЗАТО Солнечный</a:t>
            </a:r>
          </a:p>
        </p:txBody>
      </p:sp>
      <p:sp>
        <p:nvSpPr>
          <p:cNvPr id="29" name="Прямоугольник с двумя усеченными противолежащими углами 28"/>
          <p:cNvSpPr/>
          <p:nvPr/>
        </p:nvSpPr>
        <p:spPr>
          <a:xfrm>
            <a:off x="6738210" y="4489569"/>
            <a:ext cx="4359281" cy="1119187"/>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spcBef>
                <a:spcPct val="0"/>
              </a:spcBef>
            </a:pPr>
            <a:r>
              <a:rPr lang="ru-RU" sz="2400" dirty="0" smtClean="0">
                <a:solidFill>
                  <a:schemeClr val="bg2">
                    <a:lumMod val="25000"/>
                  </a:schemeClr>
                </a:solidFill>
                <a:latin typeface="Times New Roman" panose="02020603050405020304" pitchFamily="18" charset="0"/>
                <a:ea typeface="+mj-ea"/>
                <a:cs typeface="Times New Roman" panose="02020603050405020304" pitchFamily="18" charset="0"/>
              </a:rPr>
              <a:t>МКОУ СОШ ЗАТО Солнечный</a:t>
            </a:r>
            <a:endParaRPr lang="ru-RU" sz="2400" dirty="0">
              <a:solidFill>
                <a:schemeClr val="bg2">
                  <a:lumMod val="25000"/>
                </a:schemeClr>
              </a:solidFill>
              <a:latin typeface="Times New Roman" panose="02020603050405020304" pitchFamily="18" charset="0"/>
              <a:ea typeface="+mj-ea"/>
              <a:cs typeface="Times New Roman" panose="02020603050405020304" pitchFamily="18" charset="0"/>
            </a:endParaRPr>
          </a:p>
        </p:txBody>
      </p:sp>
      <p:cxnSp>
        <p:nvCxnSpPr>
          <p:cNvPr id="23" name="Прямая со стрелкой 22"/>
          <p:cNvCxnSpPr>
            <a:stCxn id="10" idx="1"/>
            <a:endCxn id="27" idx="3"/>
          </p:cNvCxnSpPr>
          <p:nvPr/>
        </p:nvCxnSpPr>
        <p:spPr>
          <a:xfrm flipH="1">
            <a:off x="1771302" y="4022411"/>
            <a:ext cx="919463" cy="467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0" idx="1"/>
            <a:endCxn id="28" idx="3"/>
          </p:cNvCxnSpPr>
          <p:nvPr/>
        </p:nvCxnSpPr>
        <p:spPr>
          <a:xfrm>
            <a:off x="2690765" y="4022411"/>
            <a:ext cx="1260177" cy="467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1" idx="1"/>
            <a:endCxn id="29" idx="3"/>
          </p:cNvCxnSpPr>
          <p:nvPr/>
        </p:nvCxnSpPr>
        <p:spPr>
          <a:xfrm>
            <a:off x="8917851" y="4022411"/>
            <a:ext cx="0" cy="467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868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70845"/>
          </a:xfrm>
        </p:spPr>
        <p:txBody>
          <a:bodyPr>
            <a:normAutofit fontScale="90000"/>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О финансовом отделе</a:t>
            </a:r>
          </a:p>
        </p:txBody>
      </p:sp>
      <p:sp>
        <p:nvSpPr>
          <p:cNvPr id="5" name="Объект 4"/>
          <p:cNvSpPr>
            <a:spLocks noGrp="1"/>
          </p:cNvSpPr>
          <p:nvPr>
            <p:ph idx="1"/>
          </p:nvPr>
        </p:nvSpPr>
        <p:spPr>
          <a:xfrm>
            <a:off x="1782434" y="1271154"/>
            <a:ext cx="9381115" cy="5358246"/>
          </a:xfrm>
        </p:spPr>
        <p:txBody>
          <a:bodyPr>
            <a:normAutofit/>
          </a:bodyPr>
          <a:lstStyle/>
          <a:p>
            <a:pPr marL="5040000" indent="0" algn="ctr">
              <a:buNone/>
            </a:pPr>
            <a:r>
              <a:rPr lang="ru-RU" dirty="0">
                <a:latin typeface="Times New Roman" panose="02020603050405020304" pitchFamily="18" charset="0"/>
                <a:cs typeface="Times New Roman" panose="02020603050405020304" pitchFamily="18" charset="0"/>
              </a:rPr>
              <a:t>Разработчиком презентации «Бюджет для граждан» является финансовый отдел администрации ЗАТО Солнечный</a:t>
            </a:r>
          </a:p>
          <a:p>
            <a:pPr marL="5400000" indent="0" algn="r">
              <a:buNone/>
            </a:pPr>
            <a:endParaRPr lang="ru-RU" dirty="0">
              <a:latin typeface="Times New Roman" panose="02020603050405020304" pitchFamily="18" charset="0"/>
              <a:cs typeface="Times New Roman" panose="02020603050405020304" pitchFamily="18" charset="0"/>
            </a:endParaRPr>
          </a:p>
          <a:p>
            <a:pPr marL="5400000" indent="0" algn="ctr">
              <a:buNone/>
            </a:pPr>
            <a:r>
              <a:rPr lang="ru-RU" dirty="0">
                <a:latin typeface="Times New Roman" panose="02020603050405020304" pitchFamily="18" charset="0"/>
                <a:cs typeface="Times New Roman" panose="02020603050405020304" pitchFamily="18" charset="0"/>
              </a:rPr>
              <a:t>Контактная информация</a:t>
            </a:r>
          </a:p>
          <a:p>
            <a:pPr marL="5400000" indent="0" algn="ctr">
              <a:buNone/>
            </a:pPr>
            <a:r>
              <a:rPr lang="ru-RU" dirty="0">
                <a:latin typeface="Times New Roman" panose="02020603050405020304" pitchFamily="18" charset="0"/>
                <a:cs typeface="Times New Roman" panose="02020603050405020304" pitchFamily="18" charset="0"/>
              </a:rPr>
              <a:t>Начальник отдела Рузьянова Марина Анатольевна</a:t>
            </a:r>
          </a:p>
          <a:p>
            <a:pPr marL="5400000" indent="0" algn="ctr">
              <a:buNone/>
            </a:pPr>
            <a:r>
              <a:rPr lang="ru-RU" dirty="0">
                <a:latin typeface="Times New Roman" panose="02020603050405020304" pitchFamily="18" charset="0"/>
                <a:cs typeface="Times New Roman" panose="02020603050405020304" pitchFamily="18" charset="0"/>
              </a:rPr>
              <a:t>Тел. 8(48235)44611</a:t>
            </a:r>
          </a:p>
          <a:p>
            <a:pPr marL="5400000" indent="0" algn="ctr">
              <a:buNone/>
            </a:pPr>
            <a:endParaRPr lang="ru-RU" dirty="0">
              <a:latin typeface="Times New Roman" panose="02020603050405020304" pitchFamily="18" charset="0"/>
              <a:cs typeface="Times New Roman" panose="02020603050405020304" pitchFamily="18" charset="0"/>
            </a:endParaRPr>
          </a:p>
          <a:p>
            <a:pPr marL="0" indent="0" algn="ctr">
              <a:buNone/>
            </a:pPr>
            <a:endParaRPr lang="ru-RU" dirty="0" smtClean="0">
              <a:latin typeface="Times New Roman" panose="02020603050405020304" pitchFamily="18" charset="0"/>
              <a:cs typeface="Times New Roman" panose="02020603050405020304" pitchFamily="18" charset="0"/>
            </a:endParaRPr>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Email</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a:rPr>
              <a:t>zfin2@mail</a:t>
            </a:r>
            <a:r>
              <a:rPr lang="ru-RU" dirty="0">
                <a:latin typeface="Times New Roman" panose="02020603050405020304" pitchFamily="18" charset="0"/>
                <a:cs typeface="Times New Roman" panose="02020603050405020304" pitchFamily="18" charset="0"/>
                <a:hlinkClick r:id="rId2"/>
              </a:rPr>
              <a:t>.</a:t>
            </a:r>
            <a:r>
              <a:rPr lang="en-US" dirty="0" err="1">
                <a:latin typeface="Times New Roman" panose="02020603050405020304" pitchFamily="18" charset="0"/>
                <a:cs typeface="Times New Roman" panose="02020603050405020304" pitchFamily="18" charset="0"/>
                <a:hlinkClick r:id="rId2"/>
              </a:rPr>
              <a:t>ru</a:t>
            </a:r>
            <a:r>
              <a:rPr lang="ru-RU" dirty="0">
                <a:latin typeface="Times New Roman" panose="02020603050405020304" pitchFamily="18" charset="0"/>
                <a:cs typeface="Times New Roman" panose="02020603050405020304" pitchFamily="18" charset="0"/>
              </a:rPr>
              <a:t> </a:t>
            </a:r>
          </a:p>
          <a:p>
            <a:pPr marL="0" indent="0" algn="ctr">
              <a:buNone/>
            </a:pPr>
            <a:r>
              <a:rPr lang="ru-RU" dirty="0">
                <a:latin typeface="Times New Roman" panose="02020603050405020304" pitchFamily="18" charset="0"/>
                <a:cs typeface="Times New Roman" panose="02020603050405020304" pitchFamily="18" charset="0"/>
              </a:rPr>
              <a:t>Режим работы с 8.00 до 17.00, суббота, воскресенье - выходной</a:t>
            </a:r>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434" y="1271154"/>
            <a:ext cx="4860032" cy="3355001"/>
          </a:xfrm>
          <a:prstGeom prst="rect">
            <a:avLst/>
          </a:prstGeom>
        </p:spPr>
      </p:pic>
    </p:spTree>
    <p:extLst>
      <p:ext uri="{BB962C8B-B14F-4D97-AF65-F5344CB8AC3E}">
        <p14:creationId xmlns:p14="http://schemas.microsoft.com/office/powerpoint/2010/main" val="262722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5559" y="93026"/>
            <a:ext cx="8911687" cy="648585"/>
          </a:xfrm>
        </p:spPr>
        <p:txBody>
          <a:bodyPr>
            <a:norm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Образование (0700)</a:t>
            </a:r>
          </a:p>
        </p:txBody>
      </p:sp>
      <p:sp>
        <p:nvSpPr>
          <p:cNvPr id="5" name="Скругленный прямоугольник 4"/>
          <p:cNvSpPr/>
          <p:nvPr/>
        </p:nvSpPr>
        <p:spPr>
          <a:xfrm>
            <a:off x="7393379" y="813779"/>
            <a:ext cx="4577904" cy="6129805"/>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Расходы – </a:t>
            </a:r>
            <a:r>
              <a:rPr lang="ru-RU" dirty="0" smtClean="0">
                <a:latin typeface="Times New Roman" panose="02020603050405020304" pitchFamily="18" charset="0"/>
                <a:cs typeface="Times New Roman" panose="02020603050405020304" pitchFamily="18" charset="0"/>
              </a:rPr>
              <a:t>14 064,06 тыс</a:t>
            </a:r>
            <a:r>
              <a:rPr lang="ru-RU" dirty="0">
                <a:latin typeface="Times New Roman" panose="02020603050405020304" pitchFamily="18" charset="0"/>
                <a:cs typeface="Times New Roman" panose="02020603050405020304" pitchFamily="18" charset="0"/>
              </a:rPr>
              <a:t>. руб.,</a:t>
            </a:r>
          </a:p>
          <a:p>
            <a:pPr algn="ctr"/>
            <a:r>
              <a:rPr lang="ru-RU" dirty="0">
                <a:latin typeface="Times New Roman" panose="02020603050405020304" pitchFamily="18" charset="0"/>
                <a:cs typeface="Times New Roman" panose="02020603050405020304" pitchFamily="18" charset="0"/>
              </a:rPr>
              <a:t>в т. ч. средства областного бюджета Тверской области:</a:t>
            </a:r>
          </a:p>
          <a:p>
            <a:pPr algn="ctr"/>
            <a:r>
              <a:rPr lang="ru-RU" dirty="0">
                <a:latin typeface="Times New Roman" panose="02020603050405020304" pitchFamily="18" charset="0"/>
                <a:cs typeface="Times New Roman" panose="02020603050405020304" pitchFamily="18" charset="0"/>
              </a:rPr>
              <a:t>субвенция на образование </a:t>
            </a:r>
            <a:r>
              <a:rPr lang="ru-RU" dirty="0" smtClean="0">
                <a:latin typeface="Times New Roman" panose="02020603050405020304" pitchFamily="18" charset="0"/>
                <a:cs typeface="Times New Roman" panose="02020603050405020304" pitchFamily="18" charset="0"/>
              </a:rPr>
              <a:t>– 10118,57 тыс</a:t>
            </a:r>
            <a:r>
              <a:rPr lang="ru-RU" dirty="0">
                <a:latin typeface="Times New Roman" panose="02020603050405020304" pitchFamily="18" charset="0"/>
                <a:cs typeface="Times New Roman" panose="02020603050405020304" pitchFamily="18" charset="0"/>
              </a:rPr>
              <a:t>. руб.,</a:t>
            </a:r>
          </a:p>
          <a:p>
            <a:pPr algn="ctr"/>
            <a:r>
              <a:rPr lang="ru-RU" dirty="0">
                <a:latin typeface="Times New Roman" panose="02020603050405020304" pitchFamily="18" charset="0"/>
                <a:cs typeface="Times New Roman" panose="02020603050405020304" pitchFamily="18" charset="0"/>
              </a:rPr>
              <a:t>субсидия на горячее питание –</a:t>
            </a:r>
          </a:p>
          <a:p>
            <a:pPr algn="ctr"/>
            <a:r>
              <a:rPr lang="ru-RU" dirty="0" smtClean="0">
                <a:latin typeface="Times New Roman" panose="02020603050405020304" pitchFamily="18" charset="0"/>
                <a:cs typeface="Times New Roman" panose="02020603050405020304" pitchFamily="18" charset="0"/>
              </a:rPr>
              <a:t>155,6 </a:t>
            </a:r>
            <a:r>
              <a:rPr lang="ru-RU" dirty="0">
                <a:latin typeface="Times New Roman" panose="02020603050405020304" pitchFamily="18" charset="0"/>
                <a:cs typeface="Times New Roman" panose="02020603050405020304" pitchFamily="18" charset="0"/>
              </a:rPr>
              <a:t>тыс. руб.</a:t>
            </a:r>
          </a:p>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состоянию на </a:t>
            </a:r>
            <a:r>
              <a:rPr lang="ru-RU" dirty="0" smtClean="0">
                <a:latin typeface="Times New Roman" panose="02020603050405020304" pitchFamily="18" charset="0"/>
                <a:cs typeface="Times New Roman" panose="02020603050405020304" pitchFamily="18" charset="0"/>
              </a:rPr>
              <a:t>01.01.2018г.:</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Численный </a:t>
            </a:r>
            <a:r>
              <a:rPr lang="ru-RU" dirty="0">
                <a:latin typeface="Times New Roman" panose="02020603050405020304" pitchFamily="18" charset="0"/>
                <a:cs typeface="Times New Roman" panose="02020603050405020304" pitchFamily="18" charset="0"/>
              </a:rPr>
              <a:t>состав обучающихся – </a:t>
            </a:r>
            <a:r>
              <a:rPr lang="ru-RU" dirty="0" smtClean="0">
                <a:latin typeface="Times New Roman" panose="02020603050405020304" pitchFamily="18" charset="0"/>
                <a:cs typeface="Times New Roman" panose="02020603050405020304" pitchFamily="18" charset="0"/>
              </a:rPr>
              <a:t>178 чел.</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Среднесписочная </a:t>
            </a:r>
            <a:r>
              <a:rPr lang="ru-RU" dirty="0">
                <a:latin typeface="Times New Roman" panose="02020603050405020304" pitchFamily="18" charset="0"/>
                <a:cs typeface="Times New Roman" panose="02020603050405020304" pitchFamily="18" charset="0"/>
              </a:rPr>
              <a:t>численность за </a:t>
            </a:r>
            <a:r>
              <a:rPr lang="ru-RU" dirty="0" smtClean="0">
                <a:latin typeface="Times New Roman" panose="02020603050405020304" pitchFamily="18" charset="0"/>
                <a:cs typeface="Times New Roman" panose="02020603050405020304" pitchFamily="18" charset="0"/>
              </a:rPr>
              <a:t>2017 </a:t>
            </a:r>
            <a:r>
              <a:rPr lang="ru-RU" dirty="0">
                <a:latin typeface="Times New Roman" panose="02020603050405020304" pitchFamily="18" charset="0"/>
                <a:cs typeface="Times New Roman" panose="02020603050405020304" pitchFamily="18" charset="0"/>
              </a:rPr>
              <a:t>год – </a:t>
            </a:r>
            <a:r>
              <a:rPr lang="ru-RU" dirty="0" smtClean="0">
                <a:latin typeface="Times New Roman" panose="02020603050405020304" pitchFamily="18" charset="0"/>
                <a:cs typeface="Times New Roman" panose="02020603050405020304" pitchFamily="18" charset="0"/>
              </a:rPr>
              <a:t>26,6 </a:t>
            </a:r>
            <a:r>
              <a:rPr lang="ru-RU" dirty="0">
                <a:latin typeface="Times New Roman" panose="02020603050405020304" pitchFamily="18" charset="0"/>
                <a:cs typeface="Times New Roman" panose="02020603050405020304" pitchFamily="18" charset="0"/>
              </a:rPr>
              <a:t>ед., в т. ч. педагогических работников – </a:t>
            </a:r>
            <a:r>
              <a:rPr lang="ru-RU" dirty="0" smtClean="0">
                <a:latin typeface="Times New Roman" panose="02020603050405020304" pitchFamily="18" charset="0"/>
                <a:cs typeface="Times New Roman" panose="02020603050405020304" pitchFamily="18" charset="0"/>
              </a:rPr>
              <a:t>15,8 ед.</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Средняя </a:t>
            </a:r>
            <a:r>
              <a:rPr lang="ru-RU" dirty="0">
                <a:latin typeface="Times New Roman" panose="02020603050405020304" pitchFamily="18" charset="0"/>
                <a:cs typeface="Times New Roman" panose="02020603050405020304" pitchFamily="18" charset="0"/>
              </a:rPr>
              <a:t>заработная плата в целом по учреждению </a:t>
            </a:r>
            <a:r>
              <a:rPr lang="ru-RU" dirty="0" smtClean="0">
                <a:latin typeface="Times New Roman" panose="02020603050405020304" pitchFamily="18" charset="0"/>
                <a:cs typeface="Times New Roman" panose="02020603050405020304" pitchFamily="18" charset="0"/>
              </a:rPr>
              <a:t>– 21 865,29 р.,</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средняя </a:t>
            </a:r>
            <a:r>
              <a:rPr lang="ru-RU" dirty="0">
                <a:latin typeface="Times New Roman" panose="02020603050405020304" pitchFamily="18" charset="0"/>
                <a:cs typeface="Times New Roman" panose="02020603050405020304" pitchFamily="18" charset="0"/>
              </a:rPr>
              <a:t>заработная плата </a:t>
            </a:r>
            <a:r>
              <a:rPr lang="ru-RU" dirty="0" smtClean="0">
                <a:latin typeface="Times New Roman" panose="02020603050405020304" pitchFamily="18" charset="0"/>
                <a:cs typeface="Times New Roman" panose="02020603050405020304" pitchFamily="18" charset="0"/>
              </a:rPr>
              <a:t>педагогов – 27487,87(в 2016г. – 26 790,0) р.</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6" name="Прямоугольник с двумя усеченными противолежащими углами 5"/>
          <p:cNvSpPr/>
          <p:nvPr/>
        </p:nvSpPr>
        <p:spPr>
          <a:xfrm>
            <a:off x="187036" y="728195"/>
            <a:ext cx="3377046" cy="737755"/>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a:solidFill>
                  <a:schemeClr val="bg2">
                    <a:lumMod val="25000"/>
                  </a:schemeClr>
                </a:solidFill>
                <a:latin typeface="Times New Roman" panose="02020603050405020304" pitchFamily="18" charset="0"/>
                <a:cs typeface="Times New Roman" panose="02020603050405020304" pitchFamily="18" charset="0"/>
              </a:rPr>
              <a:t>МКОУ СОШ ЗАТО </a:t>
            </a:r>
            <a:r>
              <a:rPr lang="ru-RU" sz="2400" dirty="0" smtClean="0">
                <a:solidFill>
                  <a:schemeClr val="bg2">
                    <a:lumMod val="25000"/>
                  </a:schemeClr>
                </a:solidFill>
                <a:latin typeface="Times New Roman" panose="02020603050405020304" pitchFamily="18" charset="0"/>
                <a:cs typeface="Times New Roman" panose="02020603050405020304" pitchFamily="18" charset="0"/>
              </a:rPr>
              <a:t>Солнечный</a:t>
            </a:r>
            <a:endParaRPr lang="ru-RU" sz="2400"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36" y="1538827"/>
            <a:ext cx="7206343" cy="5319173"/>
          </a:xfrm>
          <a:prstGeom prst="rect">
            <a:avLst/>
          </a:prstGeom>
        </p:spPr>
      </p:pic>
    </p:spTree>
    <p:extLst>
      <p:ext uri="{BB962C8B-B14F-4D97-AF65-F5344CB8AC3E}">
        <p14:creationId xmlns:p14="http://schemas.microsoft.com/office/powerpoint/2010/main" val="2164615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усеченными противолежащими углами 5"/>
          <p:cNvSpPr/>
          <p:nvPr/>
        </p:nvSpPr>
        <p:spPr>
          <a:xfrm>
            <a:off x="166253" y="78526"/>
            <a:ext cx="3377046" cy="737755"/>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a:solidFill>
                  <a:schemeClr val="bg2">
                    <a:lumMod val="25000"/>
                  </a:schemeClr>
                </a:solidFill>
                <a:latin typeface="Times New Roman" panose="02020603050405020304" pitchFamily="18" charset="0"/>
                <a:cs typeface="Times New Roman" panose="02020603050405020304" pitchFamily="18" charset="0"/>
              </a:rPr>
              <a:t>МКОУ СОШ ЗАТО </a:t>
            </a:r>
            <a:r>
              <a:rPr lang="ru-RU" sz="2400" dirty="0" smtClean="0">
                <a:solidFill>
                  <a:schemeClr val="bg2">
                    <a:lumMod val="25000"/>
                  </a:schemeClr>
                </a:solidFill>
                <a:latin typeface="Times New Roman" panose="02020603050405020304" pitchFamily="18" charset="0"/>
                <a:cs typeface="Times New Roman" panose="02020603050405020304" pitchFamily="18" charset="0"/>
              </a:rPr>
              <a:t>Солнечный</a:t>
            </a:r>
            <a:endParaRPr lang="ru-RU" sz="2400" dirty="0"/>
          </a:p>
        </p:txBody>
      </p:sp>
      <p:sp>
        <p:nvSpPr>
          <p:cNvPr id="12" name="Скругленный прямоугольник 11"/>
          <p:cNvSpPr/>
          <p:nvPr/>
        </p:nvSpPr>
        <p:spPr>
          <a:xfrm>
            <a:off x="5920219" y="78527"/>
            <a:ext cx="6185189" cy="67794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u="sng" dirty="0">
                <a:latin typeface="Times New Roman" panose="02020603050405020304" pitchFamily="18" charset="0"/>
                <a:cs typeface="Times New Roman" panose="02020603050405020304" pitchFamily="18" charset="0"/>
              </a:rPr>
              <a:t>Осуществлена закупка товаров, работ, </a:t>
            </a:r>
            <a:r>
              <a:rPr lang="ru-RU" u="sng" dirty="0" smtClean="0">
                <a:latin typeface="Times New Roman" panose="02020603050405020304" pitchFamily="18" charset="0"/>
                <a:cs typeface="Times New Roman" panose="02020603050405020304" pitchFamily="18" charset="0"/>
              </a:rPr>
              <a:t>услуг:</a:t>
            </a:r>
          </a:p>
          <a:p>
            <a:pPr marL="285750" lvl="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коммунальные </a:t>
            </a:r>
            <a:r>
              <a:rPr lang="ru-RU" dirty="0">
                <a:latin typeface="Times New Roman" panose="02020603050405020304" pitchFamily="18" charset="0"/>
                <a:cs typeface="Times New Roman" panose="02020603050405020304" pitchFamily="18" charset="0"/>
              </a:rPr>
              <a:t>услуги – 1 </a:t>
            </a:r>
            <a:r>
              <a:rPr lang="ru-RU" dirty="0" smtClean="0">
                <a:latin typeface="Times New Roman" panose="02020603050405020304" pitchFamily="18" charset="0"/>
                <a:cs typeface="Times New Roman" panose="02020603050405020304" pitchFamily="18" charset="0"/>
              </a:rPr>
              <a:t>1518,01 </a:t>
            </a:r>
            <a:r>
              <a:rPr lang="ru-RU" dirty="0">
                <a:latin typeface="Times New Roman" panose="02020603050405020304" pitchFamily="18" charset="0"/>
                <a:cs typeface="Times New Roman" panose="02020603050405020304" pitchFamily="18" charset="0"/>
              </a:rPr>
              <a:t>тыс. руб.,</a:t>
            </a:r>
          </a:p>
          <a:p>
            <a:pPr marL="285750" lvl="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питание школьников (завтраки для начальной школы и обеды группы продленного дня) – </a:t>
            </a:r>
            <a:r>
              <a:rPr lang="ru-RU" dirty="0" smtClean="0">
                <a:latin typeface="Times New Roman" panose="02020603050405020304" pitchFamily="18" charset="0"/>
                <a:cs typeface="Times New Roman" panose="02020603050405020304" pitchFamily="18" charset="0"/>
              </a:rPr>
              <a:t>649,6 </a:t>
            </a:r>
            <a:r>
              <a:rPr lang="ru-RU" dirty="0">
                <a:latin typeface="Times New Roman" panose="02020603050405020304" pitchFamily="18" charset="0"/>
                <a:cs typeface="Times New Roman" panose="02020603050405020304" pitchFamily="18" charset="0"/>
              </a:rPr>
              <a:t>тыс. руб.,</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одноместные </a:t>
            </a:r>
            <a:r>
              <a:rPr lang="ru-RU" dirty="0">
                <a:latin typeface="Times New Roman" panose="02020603050405020304" pitchFamily="18" charset="0"/>
                <a:cs typeface="Times New Roman" panose="02020603050405020304" pitchFamily="18" charset="0"/>
              </a:rPr>
              <a:t>парты + стулья в 3 учебных кабинета (история, русский язык; эстетика – с регулируемым наклоном столешницы) –162,82 тыс. руб</a:t>
            </a:r>
            <a:r>
              <a:rPr lang="ru-RU"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оборудование </a:t>
            </a:r>
            <a:r>
              <a:rPr lang="ru-RU" dirty="0">
                <a:latin typeface="Times New Roman" panose="02020603050405020304" pitchFamily="18" charset="0"/>
                <a:cs typeface="Times New Roman" panose="02020603050405020304" pitchFamily="18" charset="0"/>
              </a:rPr>
              <a:t>для мастерских, оборудование для химической лаборатории, кабинетная мебель, спортивный инвентарь – 245,79 тыс. руб</a:t>
            </a:r>
            <a:r>
              <a:rPr lang="ru-RU"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учебники </a:t>
            </a:r>
            <a:r>
              <a:rPr lang="ru-RU" dirty="0">
                <a:latin typeface="Times New Roman" panose="02020603050405020304" pitchFamily="18" charset="0"/>
                <a:cs typeface="Times New Roman" panose="02020603050405020304" pitchFamily="18" charset="0"/>
              </a:rPr>
              <a:t>– 280,38 тыс. руб</a:t>
            </a:r>
            <a:r>
              <a:rPr lang="ru-RU"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установлено </a:t>
            </a:r>
            <a:r>
              <a:rPr lang="ru-RU" dirty="0">
                <a:latin typeface="Times New Roman" panose="02020603050405020304" pitchFamily="18" charset="0"/>
                <a:cs typeface="Times New Roman" panose="02020603050405020304" pitchFamily="18" charset="0"/>
              </a:rPr>
              <a:t>видеонаблюдение (7 видеокамер) для проведения ЕГЭ и ОГЭ в ППЭ, кабинетах математики, информатики, химии, физики, английского языка, литературы – 104,50 руб</a:t>
            </a:r>
            <a:r>
              <a:rPr lang="ru-RU"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выполнены </a:t>
            </a:r>
            <a:r>
              <a:rPr lang="ru-RU" dirty="0">
                <a:latin typeface="Times New Roman" panose="02020603050405020304" pitchFamily="18" charset="0"/>
                <a:cs typeface="Times New Roman" panose="02020603050405020304" pitchFamily="18" charset="0"/>
              </a:rPr>
              <a:t>текущие ремонтные работы цоколя пристройки со стороны столовой, кухни, мастерских, системы электроснабжения 1 этаж, системы вентиляции в туалетах, системы видеонаблюдения, ремонт и замена окон/стекол, подоконников в коридорах, лестничных площадках – 333,64 тыс. руб.</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6097" y="1120677"/>
            <a:ext cx="2703038" cy="269514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49" y="1128309"/>
            <a:ext cx="2693844" cy="270304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7187" y="3851047"/>
            <a:ext cx="2714619" cy="2628903"/>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8948" y="3831349"/>
            <a:ext cx="2693845" cy="2703039"/>
          </a:xfrm>
          <a:prstGeom prst="rect">
            <a:avLst/>
          </a:prstGeom>
        </p:spPr>
      </p:pic>
    </p:spTree>
    <p:extLst>
      <p:ext uri="{BB962C8B-B14F-4D97-AF65-F5344CB8AC3E}">
        <p14:creationId xmlns:p14="http://schemas.microsoft.com/office/powerpoint/2010/main" val="2786809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1586" y="713337"/>
            <a:ext cx="4508938" cy="648585"/>
          </a:xfrm>
        </p:spPr>
        <p:txBody>
          <a:bodyPr>
            <a:norm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Образование (0700)</a:t>
            </a:r>
          </a:p>
        </p:txBody>
      </p:sp>
      <p:sp>
        <p:nvSpPr>
          <p:cNvPr id="6" name="Прямоугольник с двумя усеченными противолежащими углами 5"/>
          <p:cNvSpPr/>
          <p:nvPr/>
        </p:nvSpPr>
        <p:spPr>
          <a:xfrm>
            <a:off x="144195" y="192223"/>
            <a:ext cx="3377046" cy="737755"/>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a:solidFill>
                  <a:schemeClr val="bg2">
                    <a:lumMod val="25000"/>
                  </a:schemeClr>
                </a:solidFill>
                <a:latin typeface="Times New Roman" panose="02020603050405020304" pitchFamily="18" charset="0"/>
                <a:cs typeface="Times New Roman" panose="02020603050405020304" pitchFamily="18" charset="0"/>
              </a:rPr>
              <a:t>МКОУ </a:t>
            </a:r>
            <a:r>
              <a:rPr lang="ru-RU" sz="2400" dirty="0" smtClean="0">
                <a:solidFill>
                  <a:schemeClr val="bg2">
                    <a:lumMod val="25000"/>
                  </a:schemeClr>
                </a:solidFill>
                <a:latin typeface="Times New Roman" panose="02020603050405020304" pitchFamily="18" charset="0"/>
                <a:cs typeface="Times New Roman" panose="02020603050405020304" pitchFamily="18" charset="0"/>
              </a:rPr>
              <a:t>ДОД ДШИ </a:t>
            </a:r>
            <a:r>
              <a:rPr lang="ru-RU" sz="2400" dirty="0">
                <a:solidFill>
                  <a:schemeClr val="bg2">
                    <a:lumMod val="25000"/>
                  </a:schemeClr>
                </a:solidFill>
                <a:latin typeface="Times New Roman" panose="02020603050405020304" pitchFamily="18" charset="0"/>
                <a:cs typeface="Times New Roman" panose="02020603050405020304" pitchFamily="18" charset="0"/>
              </a:rPr>
              <a:t>ЗАТО </a:t>
            </a:r>
            <a:r>
              <a:rPr lang="ru-RU" sz="2400" dirty="0" smtClean="0">
                <a:solidFill>
                  <a:schemeClr val="bg2">
                    <a:lumMod val="25000"/>
                  </a:schemeClr>
                </a:solidFill>
                <a:latin typeface="Times New Roman" panose="02020603050405020304" pitchFamily="18" charset="0"/>
                <a:cs typeface="Times New Roman" panose="02020603050405020304" pitchFamily="18" charset="0"/>
              </a:rPr>
              <a:t>Солнечный</a:t>
            </a:r>
            <a:endParaRPr lang="ru-RU" sz="2400" dirty="0"/>
          </a:p>
        </p:txBody>
      </p:sp>
      <p:sp>
        <p:nvSpPr>
          <p:cNvPr id="3" name="Объект 2"/>
          <p:cNvSpPr>
            <a:spLocks noGrp="1"/>
          </p:cNvSpPr>
          <p:nvPr>
            <p:ph idx="1"/>
          </p:nvPr>
        </p:nvSpPr>
        <p:spPr>
          <a:xfrm>
            <a:off x="144195" y="1901925"/>
            <a:ext cx="5779180" cy="3122019"/>
          </a:xfrm>
        </p:spPr>
        <p:txBody>
          <a:bodyPr>
            <a:normAutofit/>
          </a:bodyPr>
          <a:lstStyle/>
          <a:p>
            <a:pPr marL="0">
              <a:spcBef>
                <a:spcPts val="0"/>
              </a:spcBef>
            </a:pPr>
            <a:r>
              <a:rPr lang="ru-RU" dirty="0" smtClean="0">
                <a:latin typeface="Times New Roman" panose="02020603050405020304" pitchFamily="18" charset="0"/>
                <a:cs typeface="Times New Roman" panose="02020603050405020304" pitchFamily="18" charset="0"/>
              </a:rPr>
              <a:t>Численность </a:t>
            </a:r>
            <a:r>
              <a:rPr lang="ru-RU" dirty="0">
                <a:latin typeface="Times New Roman" panose="02020603050405020304" pitchFamily="18" charset="0"/>
                <a:cs typeface="Times New Roman" panose="02020603050405020304" pitchFamily="18" charset="0"/>
              </a:rPr>
              <a:t>обучающихся на </a:t>
            </a:r>
            <a:r>
              <a:rPr lang="ru-RU" dirty="0" smtClean="0">
                <a:latin typeface="Times New Roman" panose="02020603050405020304" pitchFamily="18" charset="0"/>
                <a:cs typeface="Times New Roman" panose="02020603050405020304" pitchFamily="18" charset="0"/>
              </a:rPr>
              <a:t>01.09.2017г</a:t>
            </a:r>
            <a:r>
              <a:rPr lang="ru-RU" dirty="0">
                <a:latin typeface="Times New Roman" panose="02020603050405020304" pitchFamily="18" charset="0"/>
                <a:cs typeface="Times New Roman" panose="02020603050405020304" pitchFamily="18" charset="0"/>
              </a:rPr>
              <a:t>. – </a:t>
            </a:r>
            <a:r>
              <a:rPr lang="ru-RU" dirty="0" smtClean="0">
                <a:latin typeface="Times New Roman" panose="02020603050405020304" pitchFamily="18" charset="0"/>
                <a:cs typeface="Times New Roman" panose="02020603050405020304" pitchFamily="18" charset="0"/>
              </a:rPr>
              <a:t>94 </a:t>
            </a:r>
            <a:r>
              <a:rPr lang="ru-RU" dirty="0">
                <a:latin typeface="Times New Roman" panose="02020603050405020304" pitchFamily="18" charset="0"/>
                <a:cs typeface="Times New Roman" panose="02020603050405020304" pitchFamily="18" charset="0"/>
              </a:rPr>
              <a:t>чел., из них посещают музыкальное отделение – </a:t>
            </a:r>
            <a:r>
              <a:rPr lang="ru-RU" dirty="0" smtClean="0">
                <a:latin typeface="Times New Roman" panose="02020603050405020304" pitchFamily="18" charset="0"/>
                <a:cs typeface="Times New Roman" panose="02020603050405020304" pitchFamily="18" charset="0"/>
              </a:rPr>
              <a:t>39, </a:t>
            </a:r>
            <a:r>
              <a:rPr lang="ru-RU" dirty="0">
                <a:latin typeface="Times New Roman" panose="02020603050405020304" pitchFamily="18" charset="0"/>
                <a:cs typeface="Times New Roman" panose="02020603050405020304" pitchFamily="18" charset="0"/>
              </a:rPr>
              <a:t>художественное – </a:t>
            </a:r>
            <a:r>
              <a:rPr lang="ru-RU" dirty="0" smtClean="0">
                <a:latin typeface="Times New Roman" panose="02020603050405020304" pitchFamily="18" charset="0"/>
                <a:cs typeface="Times New Roman" panose="02020603050405020304" pitchFamily="18" charset="0"/>
              </a:rPr>
              <a:t>29, </a:t>
            </a:r>
            <a:r>
              <a:rPr lang="ru-RU" dirty="0">
                <a:latin typeface="Times New Roman" panose="02020603050405020304" pitchFamily="18" charset="0"/>
                <a:cs typeface="Times New Roman" panose="02020603050405020304" pitchFamily="18" charset="0"/>
              </a:rPr>
              <a:t>подготовительное отделение – </a:t>
            </a:r>
            <a:r>
              <a:rPr lang="ru-RU" dirty="0" smtClean="0">
                <a:latin typeface="Times New Roman" panose="02020603050405020304" pitchFamily="18" charset="0"/>
                <a:cs typeface="Times New Roman" panose="02020603050405020304" pitchFamily="18" charset="0"/>
              </a:rPr>
              <a:t>26.</a:t>
            </a:r>
          </a:p>
          <a:p>
            <a:pPr marL="0">
              <a:spcBef>
                <a:spcPts val="0"/>
              </a:spcBef>
            </a:pPr>
            <a:r>
              <a:rPr lang="ru-RU" dirty="0" smtClean="0">
                <a:latin typeface="Times New Roman" panose="02020603050405020304" pitchFamily="18" charset="0"/>
                <a:cs typeface="Times New Roman" panose="02020603050405020304" pitchFamily="18" charset="0"/>
              </a:rPr>
              <a:t>Реализуется </a:t>
            </a:r>
            <a:r>
              <a:rPr lang="ru-RU" dirty="0">
                <a:latin typeface="Times New Roman" panose="02020603050405020304" pitchFamily="18" charset="0"/>
                <a:cs typeface="Times New Roman" panose="02020603050405020304" pitchFamily="18" charset="0"/>
              </a:rPr>
              <a:t>5 </a:t>
            </a:r>
            <a:r>
              <a:rPr lang="ru-RU" dirty="0" smtClean="0">
                <a:latin typeface="Times New Roman" panose="02020603050405020304" pitchFamily="18" charset="0"/>
                <a:cs typeface="Times New Roman" panose="02020603050405020304" pitchFamily="18" charset="0"/>
              </a:rPr>
              <a:t>типовых </a:t>
            </a:r>
            <a:r>
              <a:rPr lang="ru-RU" dirty="0">
                <a:latin typeface="Times New Roman" panose="02020603050405020304" pitchFamily="18" charset="0"/>
                <a:cs typeface="Times New Roman" panose="02020603050405020304" pitchFamily="18" charset="0"/>
              </a:rPr>
              <a:t>модифицированных образовательных </a:t>
            </a:r>
            <a:r>
              <a:rPr lang="ru-RU" dirty="0" smtClean="0">
                <a:latin typeface="Times New Roman" panose="02020603050405020304" pitchFamily="18" charset="0"/>
                <a:cs typeface="Times New Roman" panose="02020603050405020304" pitchFamily="18" charset="0"/>
              </a:rPr>
              <a:t>программы </a:t>
            </a:r>
            <a:r>
              <a:rPr lang="ru-RU" dirty="0">
                <a:latin typeface="Times New Roman" panose="02020603050405020304" pitchFamily="18" charset="0"/>
                <a:cs typeface="Times New Roman" panose="02020603050405020304" pitchFamily="18" charset="0"/>
              </a:rPr>
              <a:t>художественно-эстетической </a:t>
            </a:r>
            <a:r>
              <a:rPr lang="ru-RU" dirty="0" smtClean="0">
                <a:latin typeface="Times New Roman" panose="02020603050405020304" pitchFamily="18" charset="0"/>
                <a:cs typeface="Times New Roman" panose="02020603050405020304" pitchFamily="18" charset="0"/>
              </a:rPr>
              <a:t>направленности, </a:t>
            </a:r>
            <a:r>
              <a:rPr lang="ru-RU" dirty="0">
                <a:latin typeface="Times New Roman" panose="02020603050405020304" pitchFamily="18" charset="0"/>
                <a:cs typeface="Times New Roman" panose="02020603050405020304" pitchFamily="18" charset="0"/>
              </a:rPr>
              <a:t>27 рабочие программы по предметам, разработанных преподавателями </a:t>
            </a:r>
            <a:r>
              <a:rPr lang="ru-RU" dirty="0" smtClean="0">
                <a:latin typeface="Times New Roman" panose="02020603050405020304" pitchFamily="18" charset="0"/>
                <a:cs typeface="Times New Roman" panose="02020603050405020304" pitchFamily="18" charset="0"/>
              </a:rPr>
              <a:t>школы, </a:t>
            </a:r>
            <a:r>
              <a:rPr lang="ru-RU" dirty="0">
                <a:latin typeface="Times New Roman" panose="02020603050405020304" pitchFamily="18" charset="0"/>
                <a:cs typeface="Times New Roman" panose="02020603050405020304" pitchFamily="18" charset="0"/>
              </a:rPr>
              <a:t>2 предпрофессиональные программы: «Хоровое пение», «Живопись</a:t>
            </a:r>
            <a:r>
              <a:rPr lang="ru-RU" dirty="0" smtClean="0">
                <a:latin typeface="Times New Roman" panose="02020603050405020304" pitchFamily="18" charset="0"/>
                <a:cs typeface="Times New Roman" panose="02020603050405020304" pitchFamily="18" charset="0"/>
              </a:rPr>
              <a:t>».</a:t>
            </a:r>
          </a:p>
        </p:txBody>
      </p:sp>
      <p:sp>
        <p:nvSpPr>
          <p:cNvPr id="4" name="Скругленный прямоугольник 3"/>
          <p:cNvSpPr/>
          <p:nvPr/>
        </p:nvSpPr>
        <p:spPr>
          <a:xfrm>
            <a:off x="144195" y="1037630"/>
            <a:ext cx="3377046"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Расходы по содержанию в сумме 3 543,28тыс. руб.</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48075" y="166150"/>
            <a:ext cx="2472345" cy="1643723"/>
          </a:xfrm>
          <a:prstGeom prst="rect">
            <a:avLst/>
          </a:prstGeom>
        </p:spPr>
      </p:pic>
      <p:sp>
        <p:nvSpPr>
          <p:cNvPr id="9" name="Скругленный прямоугольник 8"/>
          <p:cNvSpPr/>
          <p:nvPr/>
        </p:nvSpPr>
        <p:spPr>
          <a:xfrm>
            <a:off x="311605" y="4708733"/>
            <a:ext cx="5444359" cy="2041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Bef>
                <a:spcPts val="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Среднесписочная численность </a:t>
            </a:r>
            <a:r>
              <a:rPr lang="ru-RU" dirty="0">
                <a:latin typeface="Times New Roman" panose="02020603050405020304" pitchFamily="18" charset="0"/>
                <a:cs typeface="Times New Roman" panose="02020603050405020304" pitchFamily="18" charset="0"/>
              </a:rPr>
              <a:t>– 7</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ед., в т. ч. педагоги – </a:t>
            </a:r>
            <a:r>
              <a:rPr lang="ru-RU" dirty="0" smtClean="0">
                <a:latin typeface="Times New Roman" panose="02020603050405020304" pitchFamily="18" charset="0"/>
                <a:cs typeface="Times New Roman" panose="02020603050405020304" pitchFamily="18" charset="0"/>
              </a:rPr>
              <a:t>5 </a:t>
            </a:r>
            <a:r>
              <a:rPr lang="ru-RU" dirty="0">
                <a:latin typeface="Times New Roman" panose="02020603050405020304" pitchFamily="18" charset="0"/>
                <a:cs typeface="Times New Roman" panose="02020603050405020304" pitchFamily="18" charset="0"/>
              </a:rPr>
              <a:t>ед.</a:t>
            </a:r>
          </a:p>
          <a:p>
            <a:pPr marL="285750" indent="-285750">
              <a:spcBef>
                <a:spcPts val="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Средняя </a:t>
            </a:r>
            <a:r>
              <a:rPr lang="ru-RU" dirty="0">
                <a:latin typeface="Times New Roman" panose="02020603050405020304" pitchFamily="18" charset="0"/>
                <a:cs typeface="Times New Roman" panose="02020603050405020304" pitchFamily="18" charset="0"/>
              </a:rPr>
              <a:t>заработная плата в целом по учреждению – 26 752,38 </a:t>
            </a:r>
            <a:r>
              <a:rPr lang="ru-RU" dirty="0" smtClean="0">
                <a:latin typeface="Times New Roman" panose="02020603050405020304" pitchFamily="18" charset="0"/>
                <a:cs typeface="Times New Roman" panose="02020603050405020304" pitchFamily="18" charset="0"/>
              </a:rPr>
              <a:t>руб</a:t>
            </a:r>
            <a:r>
              <a:rPr lang="ru-RU" dirty="0">
                <a:latin typeface="Times New Roman" panose="02020603050405020304" pitchFamily="18" charset="0"/>
                <a:cs typeface="Times New Roman" panose="02020603050405020304" pitchFamily="18" charset="0"/>
              </a:rPr>
              <a:t>., педагогических работников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26 991,67 руб. (2016г. – 20 104 руб.).</a:t>
            </a: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375" y="2403653"/>
            <a:ext cx="6049399" cy="4031357"/>
          </a:xfrm>
          <a:prstGeom prst="rect">
            <a:avLst/>
          </a:prstGeom>
        </p:spPr>
      </p:pic>
    </p:spTree>
    <p:extLst>
      <p:ext uri="{BB962C8B-B14F-4D97-AF65-F5344CB8AC3E}">
        <p14:creationId xmlns:p14="http://schemas.microsoft.com/office/powerpoint/2010/main" val="2832193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1766" y="2879834"/>
            <a:ext cx="5181600" cy="3886200"/>
          </a:xfrm>
          <a:prstGeom prst="rect">
            <a:avLst/>
          </a:prstGeom>
        </p:spPr>
      </p:pic>
      <p:sp>
        <p:nvSpPr>
          <p:cNvPr id="3" name="Прямоугольник 2"/>
          <p:cNvSpPr/>
          <p:nvPr/>
        </p:nvSpPr>
        <p:spPr>
          <a:xfrm>
            <a:off x="2186152" y="385375"/>
            <a:ext cx="9879724" cy="236988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Осуществлена закупка товаров, работ, услуг</a:t>
            </a:r>
            <a:r>
              <a:rPr lang="ru-RU" sz="2000" b="1"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pPr marL="285750" lvl="2" indent="-285750">
              <a:spcBef>
                <a:spcPts val="0"/>
              </a:spcBef>
              <a:buFontTx/>
              <a:buChar char="-"/>
            </a:pPr>
            <a:r>
              <a:rPr lang="ru-RU" dirty="0">
                <a:latin typeface="Times New Roman" panose="02020603050405020304" pitchFamily="18" charset="0"/>
                <a:cs typeface="Times New Roman" panose="02020603050405020304" pitchFamily="18" charset="0"/>
              </a:rPr>
              <a:t>коммунальные услуги 199,85 тыс. руб., </a:t>
            </a:r>
          </a:p>
          <a:p>
            <a:pPr marL="285750" lvl="2" indent="-285750">
              <a:spcBef>
                <a:spcPts val="0"/>
              </a:spcBef>
              <a:buFontTx/>
              <a:buChar char="-"/>
            </a:pPr>
            <a:r>
              <a:rPr lang="ru-RU" dirty="0">
                <a:latin typeface="Times New Roman" panose="02020603050405020304" pitchFamily="18" charset="0"/>
                <a:cs typeface="Times New Roman" panose="02020603050405020304" pitchFamily="18" charset="0"/>
              </a:rPr>
              <a:t>приобретение инвентаря для художественного отделения, мебели 54,10 тыс. руб., </a:t>
            </a:r>
          </a:p>
          <a:p>
            <a:pPr marL="285750" lvl="2" indent="-285750">
              <a:spcBef>
                <a:spcPts val="0"/>
              </a:spcBef>
              <a:buFontTx/>
              <a:buChar char="-"/>
            </a:pPr>
            <a:r>
              <a:rPr lang="ru-RU" dirty="0">
                <a:latin typeface="Times New Roman" panose="02020603050405020304" pitchFamily="18" charset="0"/>
                <a:cs typeface="Times New Roman" panose="02020603050405020304" pitchFamily="18" charset="0"/>
              </a:rPr>
              <a:t>костюмы для хора 16,70 тыс. руб.,</a:t>
            </a:r>
          </a:p>
          <a:p>
            <a:pPr marL="285750" lvl="2" indent="-285750">
              <a:spcBef>
                <a:spcPts val="0"/>
              </a:spcBef>
              <a:buFontTx/>
              <a:buChar char="-"/>
            </a:pPr>
            <a:r>
              <a:rPr lang="ru-RU" dirty="0">
                <a:latin typeface="Times New Roman" panose="02020603050405020304" pitchFamily="18" charset="0"/>
                <a:cs typeface="Times New Roman" panose="02020603050405020304" pitchFamily="18" charset="0"/>
              </a:rPr>
              <a:t> вертикальные жалюзи на окна в кабинеты – 31,42 тыс. руб., </a:t>
            </a:r>
          </a:p>
          <a:p>
            <a:pPr marL="285750" lvl="2" indent="-285750">
              <a:spcBef>
                <a:spcPts val="0"/>
              </a:spcBef>
              <a:buFontTx/>
              <a:buChar char="-"/>
            </a:pPr>
            <a:r>
              <a:rPr lang="ru-RU" dirty="0">
                <a:latin typeface="Times New Roman" panose="02020603050405020304" pitchFamily="18" charset="0"/>
                <a:cs typeface="Times New Roman" panose="02020603050405020304" pitchFamily="18" charset="0"/>
              </a:rPr>
              <a:t>обеспечение участия в конкурсах, пленэрах и прочих мероприятиях – 85,57 тыс. руб., </a:t>
            </a:r>
          </a:p>
          <a:p>
            <a:pPr marL="285750" lvl="2" indent="-285750">
              <a:spcBef>
                <a:spcPts val="0"/>
              </a:spcBef>
              <a:buFontTx/>
              <a:buChar char="-"/>
            </a:pPr>
            <a:r>
              <a:rPr lang="ru-RU" dirty="0">
                <a:latin typeface="Times New Roman" panose="02020603050405020304" pitchFamily="18" charset="0"/>
                <a:cs typeface="Times New Roman" panose="02020603050405020304" pitchFamily="18" charset="0"/>
              </a:rPr>
              <a:t>курсы повышения квалификации – 31,47 тыс. руб.</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207" y="3033497"/>
            <a:ext cx="4419669" cy="3314752"/>
          </a:xfrm>
          <a:prstGeom prst="rect">
            <a:avLst/>
          </a:prstGeom>
        </p:spPr>
      </p:pic>
    </p:spTree>
    <p:extLst>
      <p:ext uri="{BB962C8B-B14F-4D97-AF65-F5344CB8AC3E}">
        <p14:creationId xmlns:p14="http://schemas.microsoft.com/office/powerpoint/2010/main" val="1115332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512" y="281394"/>
            <a:ext cx="8911687" cy="648585"/>
          </a:xfrm>
        </p:spPr>
        <p:txBody>
          <a:bodyPr>
            <a:norm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Образование (0700)</a:t>
            </a:r>
          </a:p>
        </p:txBody>
      </p:sp>
      <p:sp>
        <p:nvSpPr>
          <p:cNvPr id="6" name="Прямоугольник с двумя усеченными противолежащими углами 5"/>
          <p:cNvSpPr/>
          <p:nvPr/>
        </p:nvSpPr>
        <p:spPr>
          <a:xfrm>
            <a:off x="166255" y="93388"/>
            <a:ext cx="3377046" cy="737755"/>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a:solidFill>
                  <a:schemeClr val="bg2">
                    <a:lumMod val="25000"/>
                  </a:schemeClr>
                </a:solidFill>
                <a:latin typeface="Times New Roman" panose="02020603050405020304" pitchFamily="18" charset="0"/>
                <a:cs typeface="Times New Roman" panose="02020603050405020304" pitchFamily="18" charset="0"/>
              </a:rPr>
              <a:t>МКОУ </a:t>
            </a:r>
            <a:r>
              <a:rPr lang="ru-RU" sz="2400" dirty="0" smtClean="0">
                <a:solidFill>
                  <a:schemeClr val="bg2">
                    <a:lumMod val="25000"/>
                  </a:schemeClr>
                </a:solidFill>
                <a:latin typeface="Times New Roman" panose="02020603050405020304" pitchFamily="18" charset="0"/>
                <a:cs typeface="Times New Roman" panose="02020603050405020304" pitchFamily="18" charset="0"/>
              </a:rPr>
              <a:t>ДОД ДЮСШ </a:t>
            </a:r>
            <a:r>
              <a:rPr lang="ru-RU" sz="2400" dirty="0">
                <a:solidFill>
                  <a:schemeClr val="bg2">
                    <a:lumMod val="25000"/>
                  </a:schemeClr>
                </a:solidFill>
                <a:latin typeface="Times New Roman" panose="02020603050405020304" pitchFamily="18" charset="0"/>
                <a:cs typeface="Times New Roman" panose="02020603050405020304" pitchFamily="18" charset="0"/>
              </a:rPr>
              <a:t>ЗАТО </a:t>
            </a:r>
            <a:r>
              <a:rPr lang="ru-RU" sz="2400" dirty="0" smtClean="0">
                <a:solidFill>
                  <a:schemeClr val="bg2">
                    <a:lumMod val="25000"/>
                  </a:schemeClr>
                </a:solidFill>
                <a:latin typeface="Times New Roman" panose="02020603050405020304" pitchFamily="18" charset="0"/>
                <a:cs typeface="Times New Roman" panose="02020603050405020304" pitchFamily="18" charset="0"/>
              </a:rPr>
              <a:t>Солнечный</a:t>
            </a:r>
            <a:endParaRPr lang="ru-RU" sz="2400" dirty="0"/>
          </a:p>
        </p:txBody>
      </p:sp>
      <p:sp>
        <p:nvSpPr>
          <p:cNvPr id="4" name="Скругленный прямоугольник 3"/>
          <p:cNvSpPr/>
          <p:nvPr/>
        </p:nvSpPr>
        <p:spPr>
          <a:xfrm>
            <a:off x="166255" y="1019149"/>
            <a:ext cx="3377046"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Расходы по содержанию в сумме 18 108,17тыс. руб.</a:t>
            </a:r>
            <a:endParaRPr lang="ru-RU"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734562" y="929979"/>
            <a:ext cx="8457438" cy="5376228"/>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latin typeface="Times New Roman" panose="02020603050405020304" pitchFamily="18" charset="0"/>
                <a:cs typeface="Times New Roman" panose="02020603050405020304" pitchFamily="18" charset="0"/>
              </a:rPr>
              <a:t>Осуществлена закупка товаров, работ, услуг</a:t>
            </a:r>
            <a:r>
              <a:rPr lang="ru-RU" b="1" dirty="0" smtClean="0">
                <a:latin typeface="Times New Roman" panose="02020603050405020304" pitchFamily="18" charset="0"/>
                <a:cs typeface="Times New Roman" panose="02020603050405020304" pitchFamily="18" charset="0"/>
              </a:rPr>
              <a:t>:</a:t>
            </a:r>
          </a:p>
          <a:p>
            <a:pPr algn="ctr"/>
            <a:endParaRPr lang="ru-RU" b="1" dirty="0">
              <a:latin typeface="Times New Roman" panose="02020603050405020304" pitchFamily="18" charset="0"/>
              <a:cs typeface="Times New Roman" panose="02020603050405020304" pitchFamily="18" charset="0"/>
            </a:endParaRPr>
          </a:p>
          <a:p>
            <a:r>
              <a:rPr lang="ru-RU" dirty="0"/>
              <a:t>- </a:t>
            </a:r>
            <a:r>
              <a:rPr lang="ru-RU" i="1" dirty="0">
                <a:latin typeface="Times New Roman" panose="02020603050405020304" pitchFamily="18" charset="0"/>
                <a:cs typeface="Times New Roman" panose="02020603050405020304" pitchFamily="18" charset="0"/>
              </a:rPr>
              <a:t>коммунальные услуги </a:t>
            </a:r>
            <a:r>
              <a:rPr lang="ru-RU" i="1" dirty="0" smtClean="0">
                <a:latin typeface="Times New Roman" panose="02020603050405020304" pitchFamily="18" charset="0"/>
                <a:cs typeface="Times New Roman" panose="02020603050405020304" pitchFamily="18" charset="0"/>
              </a:rPr>
              <a:t>5658,23 тыс</a:t>
            </a:r>
            <a:r>
              <a:rPr lang="ru-RU" i="1" dirty="0">
                <a:latin typeface="Times New Roman" panose="02020603050405020304" pitchFamily="18" charset="0"/>
                <a:cs typeface="Times New Roman" panose="02020603050405020304" pitchFamily="18" charset="0"/>
              </a:rPr>
              <a:t>. руб.,</a:t>
            </a:r>
          </a:p>
          <a:p>
            <a:r>
              <a:rPr lang="ru-RU" i="1" dirty="0">
                <a:latin typeface="Times New Roman" panose="02020603050405020304" pitchFamily="18" charset="0"/>
                <a:cs typeface="Times New Roman" panose="02020603050405020304" pitchFamily="18" charset="0"/>
              </a:rPr>
              <a:t>- ремонт помещений ДЮСШ </a:t>
            </a:r>
            <a:r>
              <a:rPr lang="ru-RU" i="1" dirty="0" smtClean="0">
                <a:latin typeface="Times New Roman" panose="02020603050405020304" pitchFamily="18" charset="0"/>
                <a:cs typeface="Times New Roman" panose="02020603050405020304" pitchFamily="18" charset="0"/>
              </a:rPr>
              <a:t>783,96 тыс</a:t>
            </a:r>
            <a:r>
              <a:rPr lang="ru-RU" i="1" dirty="0">
                <a:latin typeface="Times New Roman" panose="02020603050405020304" pitchFamily="18" charset="0"/>
                <a:cs typeface="Times New Roman" panose="02020603050405020304" pitchFamily="18" charset="0"/>
              </a:rPr>
              <a:t>. руб.,</a:t>
            </a:r>
          </a:p>
          <a:p>
            <a:r>
              <a:rPr lang="ru-RU" i="1" dirty="0">
                <a:latin typeface="Times New Roman" panose="02020603050405020304" pitchFamily="18" charset="0"/>
                <a:cs typeface="Times New Roman" panose="02020603050405020304" pitchFamily="18" charset="0"/>
              </a:rPr>
              <a:t>-за счет областного бюджета на укрепление материально-технической базы муниципальных спортивных школ в объеме 278,36 тыс. руб. и софинансирования местного бюджета в объеме 48,80 </a:t>
            </a:r>
            <a:r>
              <a:rPr lang="ru-RU" i="1" dirty="0" smtClean="0">
                <a:latin typeface="Times New Roman" panose="02020603050405020304" pitchFamily="18" charset="0"/>
                <a:cs typeface="Times New Roman" panose="02020603050405020304" pitchFamily="18" charset="0"/>
              </a:rPr>
              <a:t>тыс. руб. приобретено:</a:t>
            </a:r>
          </a:p>
          <a:p>
            <a:r>
              <a:rPr lang="ru-RU" i="1" dirty="0">
                <a:latin typeface="Times New Roman" panose="02020603050405020304" pitchFamily="18" charset="0"/>
                <a:cs typeface="Times New Roman" panose="02020603050405020304" pitchFamily="18" charset="0"/>
              </a:rPr>
              <a:t>- для лыжной секции: лыжный тренажер ERCOLINA с сумкой-чехлом, лыжероллеры коньковые ELPEX TEAM, палки лыжные и крепления для лыж – 148,41 тыс. руб.;</a:t>
            </a:r>
          </a:p>
          <a:p>
            <a:r>
              <a:rPr lang="ru-RU" i="1" dirty="0">
                <a:latin typeface="Times New Roman" panose="02020603050405020304" pitchFamily="18" charset="0"/>
                <a:cs typeface="Times New Roman" panose="02020603050405020304" pitchFamily="18" charset="0"/>
              </a:rPr>
              <a:t>- для игровых видов спорта: тренажер для отработки нападающего удара в волейболе, мяч футбольный </a:t>
            </a:r>
            <a:r>
              <a:rPr lang="en-US" i="1" dirty="0">
                <a:latin typeface="Times New Roman" panose="02020603050405020304" pitchFamily="18" charset="0"/>
                <a:cs typeface="Times New Roman" panose="02020603050405020304" pitchFamily="18" charset="0"/>
              </a:rPr>
              <a:t>Select </a:t>
            </a:r>
            <a:r>
              <a:rPr lang="en-US" i="1" dirty="0" err="1">
                <a:latin typeface="Times New Roman" panose="02020603050405020304" pitchFamily="18" charset="0"/>
                <a:cs typeface="Times New Roman" panose="02020603050405020304" pitchFamily="18" charset="0"/>
              </a:rPr>
              <a:t>Brillant</a:t>
            </a:r>
            <a:r>
              <a:rPr lang="en-US" i="1" dirty="0">
                <a:latin typeface="Times New Roman" panose="02020603050405020304" pitchFamily="18" charset="0"/>
                <a:cs typeface="Times New Roman" panose="02020603050405020304" pitchFamily="18" charset="0"/>
              </a:rPr>
              <a:t> Replica</a:t>
            </a:r>
            <a:r>
              <a:rPr lang="ru-RU" i="1" dirty="0">
                <a:latin typeface="Times New Roman" panose="02020603050405020304" pitchFamily="18" charset="0"/>
                <a:cs typeface="Times New Roman" panose="02020603050405020304" pitchFamily="18" charset="0"/>
              </a:rPr>
              <a:t> (20 шт.), мяч футбольный </a:t>
            </a:r>
            <a:r>
              <a:rPr lang="en-US" i="1" dirty="0">
                <a:latin typeface="Times New Roman" panose="02020603050405020304" pitchFamily="18" charset="0"/>
                <a:cs typeface="Times New Roman" panose="02020603050405020304" pitchFamily="18" charset="0"/>
              </a:rPr>
              <a:t>Select Futsal Replica</a:t>
            </a:r>
            <a:r>
              <a:rPr lang="ru-RU" i="1" dirty="0">
                <a:latin typeface="Times New Roman" panose="02020603050405020304" pitchFamily="18" charset="0"/>
                <a:cs typeface="Times New Roman" panose="02020603050405020304" pitchFamily="18" charset="0"/>
              </a:rPr>
              <a:t> АМФР РФС (15 шт.), сумка для мячей </a:t>
            </a:r>
            <a:r>
              <a:rPr lang="en-US" i="1" dirty="0">
                <a:latin typeface="Times New Roman" panose="02020603050405020304" pitchFamily="18" charset="0"/>
                <a:cs typeface="Times New Roman" panose="02020603050405020304" pitchFamily="18" charset="0"/>
              </a:rPr>
              <a:t>Mad Guy</a:t>
            </a:r>
            <a:r>
              <a:rPr lang="ru-RU" i="1" dirty="0">
                <a:latin typeface="Times New Roman" panose="02020603050405020304" pitchFamily="18" charset="0"/>
                <a:cs typeface="Times New Roman" panose="02020603050405020304" pitchFamily="18" charset="0"/>
              </a:rPr>
              <a:t> – 114,14 тыс. руб.,</a:t>
            </a:r>
          </a:p>
          <a:p>
            <a:r>
              <a:rPr lang="ru-RU" i="1" dirty="0">
                <a:latin typeface="Times New Roman" panose="02020603050405020304" pitchFamily="18" charset="0"/>
                <a:cs typeface="Times New Roman" panose="02020603050405020304" pitchFamily="18" charset="0"/>
              </a:rPr>
              <a:t>- для силовых видов спорта: утяжелители и гантели виниловые – 28,30 тыс. руб.;</a:t>
            </a:r>
          </a:p>
          <a:p>
            <a:r>
              <a:rPr lang="ru-RU" i="1" dirty="0">
                <a:latin typeface="Times New Roman" panose="02020603050405020304" pitchFamily="18" charset="0"/>
                <a:cs typeface="Times New Roman" panose="02020603050405020304" pitchFamily="18" charset="0"/>
              </a:rPr>
              <a:t>- для всех видов: секундомер 4-стрелочный </a:t>
            </a:r>
            <a:r>
              <a:rPr lang="ru-RU" i="1" dirty="0" err="1">
                <a:latin typeface="Times New Roman" panose="02020603050405020304" pitchFamily="18" charset="0"/>
                <a:cs typeface="Times New Roman" panose="02020603050405020304" pitchFamily="18" charset="0"/>
              </a:rPr>
              <a:t>СтС</a:t>
            </a:r>
            <a:r>
              <a:rPr lang="ru-RU" i="1" dirty="0">
                <a:latin typeface="Times New Roman" panose="02020603050405020304" pitchFamily="18" charset="0"/>
                <a:cs typeface="Times New Roman" panose="02020603050405020304" pitchFamily="18" charset="0"/>
              </a:rPr>
              <a:t> 91П – 36,31 тыс. руб.</a:t>
            </a:r>
          </a:p>
          <a:p>
            <a:endParaRPr lang="ru-RU" i="1" dirty="0" smtClean="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4792" t="6694" r="36600" b="17707"/>
          <a:stretch/>
        </p:blipFill>
        <p:spPr>
          <a:xfrm>
            <a:off x="69002" y="2090804"/>
            <a:ext cx="3738648" cy="3482107"/>
          </a:xfrm>
          <a:prstGeom prst="rect">
            <a:avLst/>
          </a:prstGeom>
        </p:spPr>
      </p:pic>
    </p:spTree>
    <p:extLst>
      <p:ext uri="{BB962C8B-B14F-4D97-AF65-F5344CB8AC3E}">
        <p14:creationId xmlns:p14="http://schemas.microsoft.com/office/powerpoint/2010/main" val="10849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358758" y="355175"/>
            <a:ext cx="5833241" cy="1754326"/>
          </a:xfrm>
          <a:prstGeom prst="rect">
            <a:avLst/>
          </a:prstGeom>
        </p:spPr>
        <p:txBody>
          <a:bodyPr wrap="square">
            <a:spAutoFit/>
          </a:bodyPr>
          <a:lstStyle/>
          <a:p>
            <a:r>
              <a:rPr lang="ru-RU" i="1" dirty="0">
                <a:latin typeface="Times New Roman" panose="02020603050405020304" pitchFamily="18" charset="0"/>
                <a:cs typeface="Times New Roman" panose="02020603050405020304" pitchFamily="18" charset="0"/>
              </a:rPr>
              <a:t>-приобретен насос WILO IPL 40/150-3/2 – 49,75 тыс. руб. и стол для настольного тенниса DONIC </a:t>
            </a:r>
            <a:r>
              <a:rPr lang="ru-RU" i="1" dirty="0" err="1">
                <a:latin typeface="Times New Roman" panose="02020603050405020304" pitchFamily="18" charset="0"/>
                <a:cs typeface="Times New Roman" panose="02020603050405020304" pitchFamily="18" charset="0"/>
              </a:rPr>
              <a:t>Waldner</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Classic</a:t>
            </a:r>
            <a:r>
              <a:rPr lang="ru-RU" i="1" dirty="0">
                <a:latin typeface="Times New Roman" panose="02020603050405020304" pitchFamily="18" charset="0"/>
                <a:cs typeface="Times New Roman" panose="02020603050405020304" pitchFamily="18" charset="0"/>
              </a:rPr>
              <a:t> 25 </a:t>
            </a:r>
            <a:r>
              <a:rPr lang="ru-RU" i="1" dirty="0" err="1">
                <a:latin typeface="Times New Roman" panose="02020603050405020304" pitchFamily="18" charset="0"/>
                <a:cs typeface="Times New Roman" panose="02020603050405020304" pitchFamily="18" charset="0"/>
              </a:rPr>
              <a:t>син</a:t>
            </a:r>
            <a:r>
              <a:rPr lang="ru-RU" i="1" dirty="0">
                <a:latin typeface="Times New Roman" panose="02020603050405020304" pitchFamily="18" charset="0"/>
                <a:cs typeface="Times New Roman" panose="02020603050405020304" pitchFamily="18" charset="0"/>
              </a:rPr>
              <a:t>. – 61,20 тыс. руб.</a:t>
            </a:r>
          </a:p>
          <a:p>
            <a:r>
              <a:rPr lang="ru-RU" i="1" dirty="0">
                <a:latin typeface="Times New Roman" panose="02020603050405020304" pitchFamily="18" charset="0"/>
                <a:cs typeface="Times New Roman" panose="02020603050405020304" pitchFamily="18" charset="0"/>
              </a:rPr>
              <a:t>-массажное кресло GESS COMFORT (2 шт.), </a:t>
            </a:r>
            <a:r>
              <a:rPr lang="ru-RU" i="1" dirty="0" err="1">
                <a:latin typeface="Times New Roman" panose="02020603050405020304" pitchFamily="18" charset="0"/>
                <a:cs typeface="Times New Roman" panose="02020603050405020304" pitchFamily="18" charset="0"/>
              </a:rPr>
              <a:t>массажеры</a:t>
            </a:r>
            <a:r>
              <a:rPr lang="ru-RU" i="1" dirty="0">
                <a:latin typeface="Times New Roman" panose="02020603050405020304" pitchFamily="18" charset="0"/>
                <a:cs typeface="Times New Roman" panose="02020603050405020304" pitchFamily="18" charset="0"/>
              </a:rPr>
              <a:t> для ног и для плеч, кровать массажная MIGUN - 7000E – 272,65 тыс. руб.</a:t>
            </a:r>
          </a:p>
        </p:txBody>
      </p:sp>
      <p:sp>
        <p:nvSpPr>
          <p:cNvPr id="7" name="Скругленный прямоугольник 6"/>
          <p:cNvSpPr/>
          <p:nvPr/>
        </p:nvSpPr>
        <p:spPr>
          <a:xfrm>
            <a:off x="148741" y="4393324"/>
            <a:ext cx="5779093" cy="24556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Среднесписочная численность работников – </a:t>
            </a:r>
            <a:r>
              <a:rPr lang="ru-RU" dirty="0" smtClean="0">
                <a:latin typeface="Times New Roman" panose="02020603050405020304" pitchFamily="18" charset="0"/>
                <a:cs typeface="Times New Roman" panose="02020603050405020304" pitchFamily="18" charset="0"/>
              </a:rPr>
              <a:t>26 </a:t>
            </a:r>
            <a:r>
              <a:rPr lang="ru-RU" dirty="0">
                <a:latin typeface="Times New Roman" panose="02020603050405020304" pitchFamily="18" charset="0"/>
                <a:cs typeface="Times New Roman" panose="02020603050405020304" pitchFamily="18" charset="0"/>
              </a:rPr>
              <a:t>ед., в т. ч. педагоги – </a:t>
            </a:r>
            <a:r>
              <a:rPr lang="ru-RU" dirty="0" smtClean="0">
                <a:latin typeface="Times New Roman" panose="02020603050405020304" pitchFamily="18" charset="0"/>
                <a:cs typeface="Times New Roman" panose="02020603050405020304" pitchFamily="18" charset="0"/>
              </a:rPr>
              <a:t>2,9 ед.</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Среднемесячная </a:t>
            </a:r>
            <a:r>
              <a:rPr lang="ru-RU" dirty="0">
                <a:latin typeface="Times New Roman" panose="02020603050405020304" pitchFamily="18" charset="0"/>
                <a:cs typeface="Times New Roman" panose="02020603050405020304" pitchFamily="18" charset="0"/>
              </a:rPr>
              <a:t>заработная плата в целом по учреждению 17 006,09 руб., педагогических работников – 24 632,18 руб. (2016г. – 21 600 руб</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 МКОУ ДОД ДЮСШ ЗАТО Солнечный имеется 2 плавательных бассейна, 5 спортивных залов, 6 плоскостных спортивных сооружения.</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41" y="270221"/>
            <a:ext cx="5922371" cy="4004441"/>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37241" t="33831" r="24253" b="7663"/>
          <a:stretch/>
        </p:blipFill>
        <p:spPr>
          <a:xfrm>
            <a:off x="7436069" y="2387162"/>
            <a:ext cx="3520966" cy="4012324"/>
          </a:xfrm>
          <a:prstGeom prst="rect">
            <a:avLst/>
          </a:prstGeom>
        </p:spPr>
      </p:pic>
    </p:spTree>
    <p:extLst>
      <p:ext uri="{BB962C8B-B14F-4D97-AF65-F5344CB8AC3E}">
        <p14:creationId xmlns:p14="http://schemas.microsoft.com/office/powerpoint/2010/main" val="256452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552" y="655282"/>
            <a:ext cx="8911687" cy="595090"/>
          </a:xfrm>
        </p:spPr>
        <p:txBody>
          <a:bodyPr>
            <a:norm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Молодежная политика и оздоровление детей</a:t>
            </a:r>
          </a:p>
        </p:txBody>
      </p:sp>
      <p:sp>
        <p:nvSpPr>
          <p:cNvPr id="3" name="Объект 2"/>
          <p:cNvSpPr>
            <a:spLocks noGrp="1"/>
          </p:cNvSpPr>
          <p:nvPr>
            <p:ph idx="1"/>
          </p:nvPr>
        </p:nvSpPr>
        <p:spPr>
          <a:xfrm>
            <a:off x="1880552" y="1541318"/>
            <a:ext cx="8915400" cy="3596640"/>
          </a:xfrm>
        </p:spPr>
        <p:txBody>
          <a:bodyPr>
            <a:normAutofit/>
          </a:bodyPr>
          <a:lstStyle/>
          <a:p>
            <a:pPr marL="0" indent="457200" algn="just">
              <a:buNone/>
            </a:pPr>
            <a:r>
              <a:rPr lang="ru-RU" dirty="0">
                <a:latin typeface="Times New Roman" panose="02020603050405020304" pitchFamily="18" charset="0"/>
                <a:cs typeface="Times New Roman" panose="02020603050405020304" pitchFamily="18" charset="0"/>
              </a:rPr>
              <a:t>По данному разделу осуществлялось финансирование мероприятий, направленных на организацию отдыха детей в каникулярное время. </a:t>
            </a:r>
            <a:r>
              <a:rPr lang="ru-RU" dirty="0" smtClean="0">
                <a:latin typeface="Times New Roman" panose="02020603050405020304" pitchFamily="18" charset="0"/>
                <a:cs typeface="Times New Roman" panose="02020603050405020304" pitchFamily="18" charset="0"/>
              </a:rPr>
              <a:t>Исполнено </a:t>
            </a:r>
            <a:r>
              <a:rPr lang="ru-RU" dirty="0">
                <a:latin typeface="Times New Roman" panose="02020603050405020304" pitchFamily="18" charset="0"/>
                <a:cs typeface="Times New Roman" panose="02020603050405020304" pitchFamily="18" charset="0"/>
              </a:rPr>
              <a:t>бюджетных ассигнований в сумме </a:t>
            </a:r>
            <a:r>
              <a:rPr lang="ru-RU" dirty="0" smtClean="0">
                <a:latin typeface="Times New Roman" panose="02020603050405020304" pitchFamily="18" charset="0"/>
                <a:cs typeface="Times New Roman" panose="02020603050405020304" pitchFamily="18" charset="0"/>
              </a:rPr>
              <a:t>902,63 тыс. руб</a:t>
            </a:r>
            <a:r>
              <a:rPr lang="ru-RU" dirty="0">
                <a:latin typeface="Times New Roman" panose="02020603050405020304" pitchFamily="18" charset="0"/>
                <a:cs typeface="Times New Roman" panose="02020603050405020304" pitchFamily="18" charset="0"/>
              </a:rPr>
              <a:t>., в т. ч. средства областного бюджета в виде субсидии на организацию летнего отдыха детей в каникулярное время в сумме </a:t>
            </a:r>
            <a:r>
              <a:rPr lang="ru-RU" dirty="0" smtClean="0">
                <a:latin typeface="Times New Roman" panose="02020603050405020304" pitchFamily="18" charset="0"/>
                <a:cs typeface="Times New Roman" panose="02020603050405020304" pitchFamily="18" charset="0"/>
              </a:rPr>
              <a:t>113,5 тыс. руб</a:t>
            </a:r>
            <a:r>
              <a:rPr lang="ru-RU" dirty="0">
                <a:latin typeface="Times New Roman" panose="02020603050405020304" pitchFamily="18" charset="0"/>
                <a:cs typeface="Times New Roman" panose="02020603050405020304" pitchFamily="18" charset="0"/>
              </a:rPr>
              <a:t>. Отдых детей в каникулярное время организован в следующих формах:</a:t>
            </a:r>
          </a:p>
          <a:p>
            <a:pPr marL="0" indent="457200" algn="just">
              <a:buNone/>
            </a:pPr>
            <a:r>
              <a:rPr lang="ru-RU" dirty="0">
                <a:latin typeface="Times New Roman" panose="02020603050405020304" pitchFamily="18" charset="0"/>
                <a:cs typeface="Times New Roman" panose="02020603050405020304" pitchFamily="18" charset="0"/>
              </a:rPr>
              <a:t>- пришкольный лагерь (функционировал на базе МКОУ ДО ДЮСШ ЗАТО Солнечный) – 2 смены, общее количество детей – 77 чел., из них находящиеся в трудной жизненной ситуации 33 чел.;</a:t>
            </a:r>
          </a:p>
          <a:p>
            <a:pPr marL="0" indent="457200" algn="just">
              <a:buNone/>
            </a:pPr>
            <a:r>
              <a:rPr lang="ru-RU" dirty="0">
                <a:latin typeface="Times New Roman" panose="02020603050405020304" pitchFamily="18" charset="0"/>
                <a:cs typeface="Times New Roman" panose="02020603050405020304" pitchFamily="18" charset="0"/>
              </a:rPr>
              <a:t>- многодневные походы – 2 похода, общее количество детей - 18 чел.,</a:t>
            </a:r>
          </a:p>
          <a:p>
            <a:pPr marL="0" indent="457200" algn="just">
              <a:buNone/>
            </a:pPr>
            <a:r>
              <a:rPr lang="ru-RU" dirty="0">
                <a:latin typeface="Times New Roman" panose="02020603050405020304" pitchFamily="18" charset="0"/>
                <a:cs typeface="Times New Roman" panose="02020603050405020304" pitchFamily="18" charset="0"/>
              </a:rPr>
              <a:t>- трудовой отряд для подростков в возрасте от 14 до 18 лет – 2 смены, общее количество подростков – 40 чел.</a:t>
            </a:r>
          </a:p>
          <a:p>
            <a:endParaRPr lang="ru-RU" dirty="0"/>
          </a:p>
        </p:txBody>
      </p:sp>
    </p:spTree>
    <p:extLst>
      <p:ext uri="{BB962C8B-B14F-4D97-AF65-F5344CB8AC3E}">
        <p14:creationId xmlns:p14="http://schemas.microsoft.com/office/powerpoint/2010/main" val="2445206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512" y="281394"/>
            <a:ext cx="8911687" cy="648585"/>
          </a:xfrm>
        </p:spPr>
        <p:txBody>
          <a:bodyPr>
            <a:normAutofit/>
          </a:bodyPr>
          <a:lstStyle/>
          <a:p>
            <a:pPr algn="ctr"/>
            <a:r>
              <a:rPr lang="ru-RU" sz="3200" dirty="0" smtClean="0">
                <a:solidFill>
                  <a:schemeClr val="bg2">
                    <a:lumMod val="25000"/>
                  </a:schemeClr>
                </a:solidFill>
                <a:latin typeface="Times New Roman" panose="02020603050405020304" pitchFamily="18" charset="0"/>
                <a:cs typeface="Times New Roman" panose="02020603050405020304" pitchFamily="18" charset="0"/>
              </a:rPr>
              <a:t>Культура </a:t>
            </a:r>
            <a:r>
              <a:rPr lang="ru-RU" sz="3200" dirty="0">
                <a:solidFill>
                  <a:schemeClr val="bg2">
                    <a:lumMod val="25000"/>
                  </a:schemeClr>
                </a:solidFill>
                <a:latin typeface="Times New Roman" panose="02020603050405020304" pitchFamily="18" charset="0"/>
                <a:cs typeface="Times New Roman" panose="02020603050405020304" pitchFamily="18" charset="0"/>
              </a:rPr>
              <a:t>(</a:t>
            </a:r>
            <a:r>
              <a:rPr lang="ru-RU" sz="3200" dirty="0" smtClean="0">
                <a:solidFill>
                  <a:schemeClr val="bg2">
                    <a:lumMod val="25000"/>
                  </a:schemeClr>
                </a:solidFill>
                <a:latin typeface="Times New Roman" panose="02020603050405020304" pitchFamily="18" charset="0"/>
                <a:cs typeface="Times New Roman" panose="02020603050405020304" pitchFamily="18" charset="0"/>
              </a:rPr>
              <a:t>0800</a:t>
            </a:r>
            <a:r>
              <a:rPr lang="ru-RU" sz="32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6" name="Прямоугольник с двумя усеченными противолежащими углами 5"/>
          <p:cNvSpPr/>
          <p:nvPr/>
        </p:nvSpPr>
        <p:spPr>
          <a:xfrm>
            <a:off x="977507" y="697030"/>
            <a:ext cx="3377046" cy="737755"/>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smtClean="0">
                <a:solidFill>
                  <a:schemeClr val="bg2">
                    <a:lumMod val="25000"/>
                  </a:schemeClr>
                </a:solidFill>
                <a:latin typeface="Times New Roman" panose="02020603050405020304" pitchFamily="18" charset="0"/>
                <a:cs typeface="Times New Roman" panose="02020603050405020304" pitchFamily="18" charset="0"/>
              </a:rPr>
              <a:t>МКУ Дом культуры ЗАТО Солнечный</a:t>
            </a:r>
            <a:endParaRPr lang="ru-RU" sz="2400" dirty="0"/>
          </a:p>
        </p:txBody>
      </p:sp>
      <p:sp>
        <p:nvSpPr>
          <p:cNvPr id="4" name="Скругленный прямоугольник 3"/>
          <p:cNvSpPr/>
          <p:nvPr/>
        </p:nvSpPr>
        <p:spPr>
          <a:xfrm>
            <a:off x="977507" y="1808858"/>
            <a:ext cx="3377046"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Расходы по содержанию в сумме 7 782,38тыс. руб.</a:t>
            </a:r>
            <a:endParaRPr lang="ru-RU"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055386" y="1053931"/>
            <a:ext cx="6411191" cy="5284524"/>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Среднесписочная численность работников – 8</a:t>
            </a:r>
            <a:r>
              <a:rPr lang="ru-RU" dirty="0" smtClean="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ед</a:t>
            </a:r>
            <a:r>
              <a:rPr lang="ru-RU"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Среднемесячная </a:t>
            </a:r>
            <a:r>
              <a:rPr lang="ru-RU" dirty="0">
                <a:latin typeface="Times New Roman" panose="02020603050405020304" pitchFamily="18" charset="0"/>
                <a:cs typeface="Times New Roman" panose="02020603050405020304" pitchFamily="18" charset="0"/>
              </a:rPr>
              <a:t>заработная плата в целом по учреждению 20 771,34 руб. (2016г. – 14 652 руб</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Имеется один зрительный зал на 340 мест</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Функционируют 16 </a:t>
            </a:r>
            <a:r>
              <a:rPr lang="ru-RU" dirty="0">
                <a:latin typeface="Times New Roman" panose="02020603050405020304" pitchFamily="18" charset="0"/>
                <a:cs typeface="Times New Roman" panose="02020603050405020304" pitchFamily="18" charset="0"/>
              </a:rPr>
              <a:t>культурно-досуговых формирований с общей численностью участников </a:t>
            </a:r>
            <a:r>
              <a:rPr lang="ru-RU" dirty="0" smtClean="0">
                <a:latin typeface="Times New Roman" panose="02020603050405020304" pitchFamily="18" charset="0"/>
                <a:cs typeface="Times New Roman" panose="02020603050405020304" pitchFamily="18" charset="0"/>
              </a:rPr>
              <a:t>323 </a:t>
            </a:r>
            <a:r>
              <a:rPr lang="ru-RU" dirty="0">
                <a:latin typeface="Times New Roman" panose="02020603050405020304" pitchFamily="18" charset="0"/>
                <a:cs typeface="Times New Roman" panose="02020603050405020304" pitchFamily="18" charset="0"/>
              </a:rPr>
              <a:t>чел., в том числе для детей и молодежи </a:t>
            </a:r>
            <a:r>
              <a:rPr lang="ru-RU" dirty="0" smtClean="0">
                <a:latin typeface="Times New Roman" panose="02020603050405020304" pitchFamily="18" charset="0"/>
                <a:cs typeface="Times New Roman" panose="02020603050405020304" pitchFamily="18" charset="0"/>
              </a:rPr>
              <a:t>14 </a:t>
            </a:r>
            <a:r>
              <a:rPr lang="ru-RU" dirty="0">
                <a:latin typeface="Times New Roman" panose="02020603050405020304" pitchFamily="18" charset="0"/>
                <a:cs typeface="Times New Roman" panose="02020603050405020304" pitchFamily="18" charset="0"/>
              </a:rPr>
              <a:t>ед. с участием </a:t>
            </a:r>
            <a:r>
              <a:rPr lang="ru-RU" dirty="0" smtClean="0">
                <a:latin typeface="Times New Roman" panose="02020603050405020304" pitchFamily="18" charset="0"/>
                <a:cs typeface="Times New Roman" panose="02020603050405020304" pitchFamily="18" charset="0"/>
              </a:rPr>
              <a:t>286 </a:t>
            </a:r>
            <a:r>
              <a:rPr lang="ru-RU" dirty="0">
                <a:latin typeface="Times New Roman" panose="02020603050405020304" pitchFamily="18" charset="0"/>
                <a:cs typeface="Times New Roman" panose="02020603050405020304" pitchFamily="18" charset="0"/>
              </a:rPr>
              <a:t>чел</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Проведено 104 </a:t>
            </a:r>
            <a:r>
              <a:rPr lang="ru-RU" dirty="0">
                <a:latin typeface="Times New Roman" panose="02020603050405020304" pitchFamily="18" charset="0"/>
                <a:cs typeface="Times New Roman" panose="02020603050405020304" pitchFamily="18" charset="0"/>
              </a:rPr>
              <a:t>культурно-массовых мероприятий, из них 3</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платных, </a:t>
            </a:r>
            <a:r>
              <a:rPr lang="ru-RU" dirty="0" smtClean="0">
                <a:latin typeface="Times New Roman" panose="02020603050405020304" pitchFamily="18" charset="0"/>
                <a:cs typeface="Times New Roman" panose="02020603050405020304" pitchFamily="18" charset="0"/>
              </a:rPr>
              <a:t>92 </a:t>
            </a:r>
            <a:r>
              <a:rPr lang="ru-RU" dirty="0">
                <a:latin typeface="Times New Roman" panose="02020603050405020304" pitchFamily="18" charset="0"/>
                <a:cs typeface="Times New Roman" panose="02020603050405020304" pitchFamily="18" charset="0"/>
              </a:rPr>
              <a:t>мероприятия для детей и молодежи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 организацию и проведение праздничных мероприятий выделено </a:t>
            </a:r>
            <a:r>
              <a:rPr lang="ru-RU" dirty="0" smtClean="0">
                <a:latin typeface="Times New Roman" panose="02020603050405020304" pitchFamily="18" charset="0"/>
                <a:cs typeface="Times New Roman" panose="02020603050405020304" pitchFamily="18" charset="0"/>
              </a:rPr>
              <a:t>1 360,25тыс</a:t>
            </a:r>
            <a:r>
              <a:rPr lang="ru-RU" dirty="0">
                <a:latin typeface="Times New Roman" panose="02020603050405020304" pitchFamily="18" charset="0"/>
                <a:cs typeface="Times New Roman" panose="02020603050405020304" pitchFamily="18" charset="0"/>
              </a:rPr>
              <a:t>. руб.</a:t>
            </a:r>
          </a:p>
          <a:p>
            <a:pPr marL="285750" indent="-285750">
              <a:buFont typeface="Arial" panose="020B0604020202020204" pitchFamily="34" charset="0"/>
              <a:buChar char="•"/>
            </a:pPr>
            <a:endParaRPr lang="ru-RU"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4365" y="3151864"/>
            <a:ext cx="4483331" cy="3362498"/>
          </a:xfrm>
        </p:spPr>
      </p:pic>
    </p:spTree>
    <p:extLst>
      <p:ext uri="{BB962C8B-B14F-4D97-AF65-F5344CB8AC3E}">
        <p14:creationId xmlns:p14="http://schemas.microsoft.com/office/powerpoint/2010/main" val="1940234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4621" y="167175"/>
            <a:ext cx="9322676" cy="233910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Осуществлена закупка товаров, работ, услуг</a:t>
            </a:r>
            <a:r>
              <a:rPr lang="ru-RU" sz="2000"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коммунальные </a:t>
            </a:r>
            <a:r>
              <a:rPr lang="ru-RU" dirty="0">
                <a:latin typeface="Times New Roman" panose="02020603050405020304" pitchFamily="18" charset="0"/>
                <a:cs typeface="Times New Roman" panose="02020603050405020304" pitchFamily="18" charset="0"/>
              </a:rPr>
              <a:t>услуги 1 942,28 тыс. руб. (2016г. – 1 219,12 тыс. руб</a:t>
            </a:r>
            <a:r>
              <a:rPr lang="ru-RU"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ремонт </a:t>
            </a:r>
            <a:r>
              <a:rPr lang="ru-RU" dirty="0">
                <a:latin typeface="Times New Roman" panose="02020603050405020304" pitchFamily="18" charset="0"/>
                <a:cs typeface="Times New Roman" panose="02020603050405020304" pitchFamily="18" charset="0"/>
              </a:rPr>
              <a:t>помещения под зал заседания 268,89 тыс. руб</a:t>
            </a:r>
            <a:r>
              <a:rPr lang="ru-RU"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закупка </a:t>
            </a:r>
            <a:r>
              <a:rPr lang="ru-RU" dirty="0">
                <a:latin typeface="Times New Roman" panose="02020603050405020304" pitchFamily="18" charset="0"/>
                <a:cs typeface="Times New Roman" panose="02020603050405020304" pitchFamily="18" charset="0"/>
              </a:rPr>
              <a:t>оборудования и мебели для зала заседаний 256,52 тыс. руб</a:t>
            </a:r>
            <a:r>
              <a:rPr lang="ru-RU"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оборудование и инвентарь 134,55 тыс. руб. (новогодние игрушки, карнавальные сценические костюмы, механика сцены),</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344" y="2167758"/>
            <a:ext cx="6253656" cy="469024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79" y="2167758"/>
            <a:ext cx="5857765" cy="4690242"/>
          </a:xfrm>
          <a:prstGeom prst="rect">
            <a:avLst/>
          </a:prstGeom>
        </p:spPr>
      </p:pic>
    </p:spTree>
    <p:extLst>
      <p:ext uri="{BB962C8B-B14F-4D97-AF65-F5344CB8AC3E}">
        <p14:creationId xmlns:p14="http://schemas.microsoft.com/office/powerpoint/2010/main" val="2566372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0391" y="83843"/>
            <a:ext cx="8911687" cy="648585"/>
          </a:xfrm>
        </p:spPr>
        <p:txBody>
          <a:bodyPr>
            <a:normAutofit/>
          </a:bodyPr>
          <a:lstStyle/>
          <a:p>
            <a:pPr algn="ctr"/>
            <a:r>
              <a:rPr lang="ru-RU" sz="3200" dirty="0" smtClean="0">
                <a:solidFill>
                  <a:schemeClr val="bg2">
                    <a:lumMod val="25000"/>
                  </a:schemeClr>
                </a:solidFill>
                <a:latin typeface="Times New Roman" panose="02020603050405020304" pitchFamily="18" charset="0"/>
                <a:cs typeface="Times New Roman" panose="02020603050405020304" pitchFamily="18" charset="0"/>
              </a:rPr>
              <a:t>Культура </a:t>
            </a:r>
            <a:r>
              <a:rPr lang="ru-RU" sz="3200" dirty="0">
                <a:solidFill>
                  <a:schemeClr val="bg2">
                    <a:lumMod val="25000"/>
                  </a:schemeClr>
                </a:solidFill>
                <a:latin typeface="Times New Roman" panose="02020603050405020304" pitchFamily="18" charset="0"/>
                <a:cs typeface="Times New Roman" panose="02020603050405020304" pitchFamily="18" charset="0"/>
              </a:rPr>
              <a:t>(</a:t>
            </a:r>
            <a:r>
              <a:rPr lang="ru-RU" sz="3200" dirty="0" smtClean="0">
                <a:solidFill>
                  <a:schemeClr val="bg2">
                    <a:lumMod val="25000"/>
                  </a:schemeClr>
                </a:solidFill>
                <a:latin typeface="Times New Roman" panose="02020603050405020304" pitchFamily="18" charset="0"/>
                <a:cs typeface="Times New Roman" panose="02020603050405020304" pitchFamily="18" charset="0"/>
              </a:rPr>
              <a:t>0800</a:t>
            </a:r>
            <a:r>
              <a:rPr lang="ru-RU" sz="32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6" name="Прямоугольник с двумя усеченными противолежащими углами 5"/>
          <p:cNvSpPr/>
          <p:nvPr/>
        </p:nvSpPr>
        <p:spPr>
          <a:xfrm>
            <a:off x="281868" y="22442"/>
            <a:ext cx="3377046" cy="737755"/>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smtClean="0">
                <a:solidFill>
                  <a:schemeClr val="bg2">
                    <a:lumMod val="25000"/>
                  </a:schemeClr>
                </a:solidFill>
                <a:latin typeface="Times New Roman" panose="02020603050405020304" pitchFamily="18" charset="0"/>
                <a:cs typeface="Times New Roman" panose="02020603050405020304" pitchFamily="18" charset="0"/>
              </a:rPr>
              <a:t>МКУ Библиотека ЗАТО Солнечный</a:t>
            </a:r>
            <a:endParaRPr lang="ru-RU" sz="2400" dirty="0"/>
          </a:p>
        </p:txBody>
      </p:sp>
      <p:sp>
        <p:nvSpPr>
          <p:cNvPr id="4" name="Скругленный прямоугольник 3"/>
          <p:cNvSpPr/>
          <p:nvPr/>
        </p:nvSpPr>
        <p:spPr>
          <a:xfrm>
            <a:off x="354485" y="897210"/>
            <a:ext cx="3377046"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Расходы по содержанию в сумме 1 584,0 тыс. руб.</a:t>
            </a:r>
            <a:endParaRPr lang="ru-RU"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031295" y="633297"/>
            <a:ext cx="7666552" cy="259844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Среднесписочная численность работников – </a:t>
            </a:r>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ед</a:t>
            </a:r>
            <a:r>
              <a:rPr lang="ru-RU"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Среднемесячная </a:t>
            </a:r>
            <a:r>
              <a:rPr lang="ru-RU" dirty="0">
                <a:latin typeface="Times New Roman" panose="02020603050405020304" pitchFamily="18" charset="0"/>
                <a:cs typeface="Times New Roman" panose="02020603050405020304" pitchFamily="18" charset="0"/>
              </a:rPr>
              <a:t>заработная плата в целом по учреждению 16 547,22 руб. (2015г. – 15 061 руб</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Число зарегистрированных пользователей 610 чел., из них детей 199 чел. и молодежи (в возрасте от 15-30 лет) 68 чел., число посещений библиотеки 2176 ед. По состоянию на 01.01.2018г. библиотечный фонд состоит из 28 968 экземпляров, за 2017 год пополнение составило 868 экземпляров. Объем электронного каталога 8340 единиц записей (пополнение за 2017 год 4911 ед. записей).</a:t>
            </a:r>
          </a:p>
        </p:txBody>
      </p:sp>
      <p:sp>
        <p:nvSpPr>
          <p:cNvPr id="8" name="Скругленный прямоугольник 7"/>
          <p:cNvSpPr/>
          <p:nvPr/>
        </p:nvSpPr>
        <p:spPr>
          <a:xfrm>
            <a:off x="197786" y="1872423"/>
            <a:ext cx="3974822" cy="498557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a:latin typeface="Times New Roman" panose="02020603050405020304" pitchFamily="18" charset="0"/>
                <a:cs typeface="Times New Roman" panose="02020603050405020304" pitchFamily="18" charset="0"/>
              </a:rPr>
              <a:t>Осуществлена закупка товаров, работ, услуг:</a:t>
            </a:r>
          </a:p>
          <a:p>
            <a:pPr marL="285750" indent="-285750" algn="ctr">
              <a:buFont typeface="Arial" panose="020B0604020202020204" pitchFamily="34" charset="0"/>
              <a:buChar char="•"/>
            </a:pPr>
            <a:r>
              <a:rPr lang="ru-RU" i="1" dirty="0">
                <a:latin typeface="Times New Roman" panose="02020603050405020304" pitchFamily="18" charset="0"/>
                <a:cs typeface="Times New Roman" panose="02020603050405020304" pitchFamily="18" charset="0"/>
              </a:rPr>
              <a:t>коммунальные </a:t>
            </a:r>
            <a:r>
              <a:rPr lang="ru-RU" i="1" dirty="0" smtClean="0">
                <a:latin typeface="Times New Roman" panose="02020603050405020304" pitchFamily="18" charset="0"/>
                <a:cs typeface="Times New Roman" panose="02020603050405020304" pitchFamily="18" charset="0"/>
              </a:rPr>
              <a:t>услуги</a:t>
            </a:r>
          </a:p>
          <a:p>
            <a:pPr algn="ctr"/>
            <a:r>
              <a:rPr lang="ru-RU" i="1" dirty="0" smtClean="0">
                <a:latin typeface="Times New Roman" panose="02020603050405020304" pitchFamily="18" charset="0"/>
                <a:cs typeface="Times New Roman" panose="02020603050405020304" pitchFamily="18" charset="0"/>
              </a:rPr>
              <a:t>– 293,09 тыс. руб.</a:t>
            </a:r>
          </a:p>
          <a:p>
            <a:pPr marL="285750" indent="-285750" algn="ctr">
              <a:buFont typeface="Arial" panose="020B0604020202020204" pitchFamily="34" charset="0"/>
              <a:buChar char="•"/>
            </a:pPr>
            <a:r>
              <a:rPr lang="ru-RU" i="1" dirty="0" smtClean="0">
                <a:latin typeface="Times New Roman" panose="02020603050405020304" pitchFamily="18" charset="0"/>
                <a:cs typeface="Times New Roman" panose="02020603050405020304" pitchFamily="18" charset="0"/>
              </a:rPr>
              <a:t>комплектование библиотечных фондов</a:t>
            </a:r>
          </a:p>
          <a:p>
            <a:pPr algn="ctr"/>
            <a:r>
              <a:rPr lang="ru-RU" i="1" dirty="0" smtClean="0">
                <a:latin typeface="Times New Roman" panose="02020603050405020304" pitchFamily="18" charset="0"/>
                <a:cs typeface="Times New Roman" panose="02020603050405020304" pitchFamily="18" charset="0"/>
              </a:rPr>
              <a:t>– 168,94 тыс. руб. в то числе средства областного бюджета – 21,94 тыс. руб.</a:t>
            </a:r>
            <a:endParaRPr lang="en-US" i="1" dirty="0" smtClean="0">
              <a:latin typeface="Times New Roman" panose="02020603050405020304" pitchFamily="18" charset="0"/>
              <a:cs typeface="Times New Roman" panose="02020603050405020304" pitchFamily="18" charset="0"/>
            </a:endParaRPr>
          </a:p>
          <a:p>
            <a:pPr algn="ctr"/>
            <a:r>
              <a:rPr lang="ru-RU" i="1" dirty="0">
                <a:latin typeface="Times New Roman" panose="02020603050405020304" pitchFamily="18" charset="0"/>
                <a:cs typeface="Times New Roman" panose="02020603050405020304" pitchFamily="18" charset="0"/>
              </a:rPr>
              <a:t>заменены 37 стеллажей, приобретено две кафедры для взрослого абонемента, шкафы – 268,14 тыс. руб.</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19223"/>
          <a:stretch/>
        </p:blipFill>
        <p:spPr>
          <a:xfrm>
            <a:off x="5090866" y="3252758"/>
            <a:ext cx="5872543" cy="3557753"/>
          </a:xfrm>
          <a:prstGeom prst="rect">
            <a:avLst/>
          </a:prstGeom>
        </p:spPr>
      </p:pic>
    </p:spTree>
    <p:extLst>
      <p:ext uri="{BB962C8B-B14F-4D97-AF65-F5344CB8AC3E}">
        <p14:creationId xmlns:p14="http://schemas.microsoft.com/office/powerpoint/2010/main" val="88519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a:solidFill>
                  <a:schemeClr val="bg2">
                    <a:lumMod val="25000"/>
                  </a:schemeClr>
                </a:solidFill>
                <a:latin typeface="Times New Roman" panose="02020603050405020304" pitchFamily="18" charset="0"/>
                <a:cs typeface="Times New Roman" panose="02020603050405020304" pitchFamily="18" charset="0"/>
              </a:rPr>
              <a:t>Бюджет для граждан</a:t>
            </a:r>
          </a:p>
        </p:txBody>
      </p:sp>
      <p:sp>
        <p:nvSpPr>
          <p:cNvPr id="3" name="Объект 2"/>
          <p:cNvSpPr>
            <a:spLocks noGrp="1"/>
          </p:cNvSpPr>
          <p:nvPr>
            <p:ph idx="1"/>
          </p:nvPr>
        </p:nvSpPr>
        <p:spPr/>
        <p:txBody>
          <a:bodyPr>
            <a:noAutofit/>
          </a:bodyPr>
          <a:lstStyle/>
          <a:p>
            <a:pPr marL="0" indent="0" algn="ctr">
              <a:lnSpc>
                <a:spcPct val="150000"/>
              </a:lnSpc>
              <a:spcBef>
                <a:spcPct val="0"/>
              </a:spcBef>
              <a:buNone/>
            </a:pPr>
            <a:r>
              <a:rPr lang="ru-RU" sz="2800" dirty="0">
                <a:solidFill>
                  <a:schemeClr val="bg2">
                    <a:lumMod val="25000"/>
                  </a:schemeClr>
                </a:solidFill>
                <a:latin typeface="Times New Roman" panose="02020603050405020304" pitchFamily="18" charset="0"/>
                <a:ea typeface="+mj-ea"/>
                <a:cs typeface="Times New Roman" panose="02020603050405020304" pitchFamily="18" charset="0"/>
              </a:rPr>
              <a:t>Презентация «Бюджет для граждан» позволит Вам ознакомиться с основными положениями </a:t>
            </a:r>
            <a:r>
              <a:rPr lang="ru-RU" sz="2800" dirty="0" smtClean="0">
                <a:solidFill>
                  <a:schemeClr val="bg2">
                    <a:lumMod val="25000"/>
                  </a:schemeClr>
                </a:solidFill>
                <a:latin typeface="Times New Roman" panose="02020603050405020304" pitchFamily="18" charset="0"/>
                <a:ea typeface="+mj-ea"/>
                <a:cs typeface="Times New Roman" panose="02020603050405020304" pitchFamily="18" charset="0"/>
              </a:rPr>
              <a:t>годового отчета об исполнении бюджета </a:t>
            </a:r>
            <a:r>
              <a:rPr lang="ru-RU" sz="2800" dirty="0">
                <a:solidFill>
                  <a:schemeClr val="bg2">
                    <a:lumMod val="25000"/>
                  </a:schemeClr>
                </a:solidFill>
                <a:latin typeface="Times New Roman" panose="02020603050405020304" pitchFamily="18" charset="0"/>
                <a:ea typeface="+mj-ea"/>
                <a:cs typeface="Times New Roman" panose="02020603050405020304" pitchFamily="18" charset="0"/>
              </a:rPr>
              <a:t>ЗАТО </a:t>
            </a:r>
            <a:r>
              <a:rPr lang="ru-RU" sz="2800" dirty="0" smtClean="0">
                <a:solidFill>
                  <a:schemeClr val="bg2">
                    <a:lumMod val="25000"/>
                  </a:schemeClr>
                </a:solidFill>
                <a:latin typeface="Times New Roman" panose="02020603050405020304" pitchFamily="18" charset="0"/>
                <a:ea typeface="+mj-ea"/>
                <a:cs typeface="Times New Roman" panose="02020603050405020304" pitchFamily="18" charset="0"/>
              </a:rPr>
              <a:t>Солнечный</a:t>
            </a:r>
          </a:p>
          <a:p>
            <a:pPr marL="0" indent="0" algn="ctr">
              <a:lnSpc>
                <a:spcPct val="150000"/>
              </a:lnSpc>
              <a:spcBef>
                <a:spcPct val="0"/>
              </a:spcBef>
              <a:buNone/>
            </a:pPr>
            <a:r>
              <a:rPr lang="ru-RU" sz="2800" dirty="0" smtClean="0">
                <a:solidFill>
                  <a:schemeClr val="bg2">
                    <a:lumMod val="25000"/>
                  </a:schemeClr>
                </a:solidFill>
                <a:latin typeface="Times New Roman" panose="02020603050405020304" pitchFamily="18" charset="0"/>
                <a:ea typeface="+mj-ea"/>
                <a:cs typeface="Times New Roman" panose="02020603050405020304" pitchFamily="18" charset="0"/>
              </a:rPr>
              <a:t>за 2017 год.</a:t>
            </a:r>
            <a:endParaRPr lang="ru-RU" sz="2800" dirty="0">
              <a:solidFill>
                <a:schemeClr val="bg2">
                  <a:lumMod val="25000"/>
                </a:schemeClr>
              </a:solidFill>
              <a:latin typeface="Times New Roman" panose="02020603050405020304" pitchFamily="18" charset="0"/>
              <a:ea typeface="+mj-ea"/>
              <a:cs typeface="Times New Roman" panose="02020603050405020304" pitchFamily="18" charset="0"/>
            </a:endParaRPr>
          </a:p>
          <a:p>
            <a:pPr marL="0" indent="0" algn="ctr">
              <a:spcBef>
                <a:spcPct val="0"/>
              </a:spcBef>
              <a:buNone/>
            </a:pPr>
            <a:endParaRPr lang="ru-RU" sz="2800" dirty="0">
              <a:solidFill>
                <a:schemeClr val="bg2">
                  <a:lumMod val="2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7652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60454"/>
          </a:xfrm>
        </p:spPr>
        <p:txBody>
          <a:bodyPr>
            <a:normAutofit fontScale="90000"/>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Социальная политика (1000)</a:t>
            </a:r>
          </a:p>
        </p:txBody>
      </p:sp>
      <p:sp>
        <p:nvSpPr>
          <p:cNvPr id="3" name="Объект 2"/>
          <p:cNvSpPr>
            <a:spLocks noGrp="1"/>
          </p:cNvSpPr>
          <p:nvPr>
            <p:ph idx="1"/>
          </p:nvPr>
        </p:nvSpPr>
        <p:spPr>
          <a:xfrm>
            <a:off x="1880755" y="1288473"/>
            <a:ext cx="10048009" cy="5476009"/>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Произведены расходы в сумме 6 900,3 тыс. руб. про следующим направлениям:</a:t>
            </a:r>
          </a:p>
          <a:p>
            <a:pPr lvl="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выплата </a:t>
            </a:r>
            <a:r>
              <a:rPr lang="ru-RU" dirty="0">
                <a:latin typeface="Times New Roman" panose="02020603050405020304" pitchFamily="18" charset="0"/>
                <a:cs typeface="Times New Roman" panose="02020603050405020304" pitchFamily="18" charset="0"/>
              </a:rPr>
              <a:t>пенсии за выслугу лет муниципальным служащим, замещавшим муниципальные должности и должности муниципальной службы ЗАТО Солнечный. Утверждено и исполнено в сумме </a:t>
            </a:r>
            <a:r>
              <a:rPr lang="ru-RU" dirty="0" smtClean="0">
                <a:latin typeface="Times New Roman" panose="02020603050405020304" pitchFamily="18" charset="0"/>
                <a:cs typeface="Times New Roman" panose="02020603050405020304" pitchFamily="18" charset="0"/>
              </a:rPr>
              <a:t>389,44 </a:t>
            </a:r>
            <a:r>
              <a:rPr lang="ru-RU" dirty="0">
                <a:latin typeface="Times New Roman" panose="02020603050405020304" pitchFamily="18" charset="0"/>
                <a:cs typeface="Times New Roman" panose="02020603050405020304" pitchFamily="18" charset="0"/>
              </a:rPr>
              <a:t>тыс. руб. (на </a:t>
            </a:r>
            <a:r>
              <a:rPr lang="ru-RU" dirty="0" smtClean="0">
                <a:latin typeface="Times New Roman" panose="02020603050405020304" pitchFamily="18" charset="0"/>
                <a:cs typeface="Times New Roman" panose="02020603050405020304" pitchFamily="18" charset="0"/>
              </a:rPr>
              <a:t>01.01.2018г</a:t>
            </a:r>
            <a:r>
              <a:rPr lang="ru-RU" dirty="0">
                <a:latin typeface="Times New Roman" panose="02020603050405020304" pitchFamily="18" charset="0"/>
                <a:cs typeface="Times New Roman" panose="02020603050405020304" pitchFamily="18" charset="0"/>
              </a:rPr>
              <a:t>. выплаты получают 6 сотрудников) </a:t>
            </a:r>
            <a:endParaRPr lang="ru-RU" dirty="0" smtClean="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предоставление муниципальной поддержки гражданам для приобретения строящегося жилья. </a:t>
            </a:r>
            <a:r>
              <a:rPr lang="ru-RU" dirty="0" smtClean="0">
                <a:latin typeface="Times New Roman" panose="02020603050405020304" pitchFamily="18" charset="0"/>
                <a:cs typeface="Times New Roman" panose="02020603050405020304" pitchFamily="18" charset="0"/>
              </a:rPr>
              <a:t>Исполнено </a:t>
            </a:r>
            <a:r>
              <a:rPr lang="ru-RU" dirty="0">
                <a:latin typeface="Times New Roman" panose="02020603050405020304" pitchFamily="18" charset="0"/>
                <a:cs typeface="Times New Roman" panose="02020603050405020304" pitchFamily="18" charset="0"/>
              </a:rPr>
              <a:t>– 6 276,46 тыс. руб. Средства направлялись на возмещение уплаченных процентов по договорам ипотечного жилищного кредитования путем предоставления компенсационной выплаты (дом 35А) – 664,84 тыс. руб., выплаты получили 14 семей; также направлялись на социальные выплаты участникам долевого строительства (дом 3, 5 семей) – 5 611,62 тыс. руб.</a:t>
            </a:r>
          </a:p>
          <a:p>
            <a:pPr lvl="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a:t>
            </a:r>
            <a:r>
              <a:rPr lang="ru-RU" dirty="0" smtClean="0">
                <a:latin typeface="Times New Roman" panose="02020603050405020304" pitchFamily="18" charset="0"/>
                <a:cs typeface="Times New Roman" panose="02020603050405020304" pitchFamily="18" charset="0"/>
              </a:rPr>
              <a:t>омпенсация </a:t>
            </a:r>
            <a:r>
              <a:rPr lang="ru-RU" dirty="0">
                <a:latin typeface="Times New Roman" panose="02020603050405020304" pitchFamily="18" charset="0"/>
                <a:cs typeface="Times New Roman" panose="02020603050405020304" pitchFamily="18" charset="0"/>
              </a:rPr>
              <a:t>части родительской платы за присмотр и уход за </a:t>
            </a:r>
            <a:r>
              <a:rPr lang="ru-RU" dirty="0" smtClean="0">
                <a:latin typeface="Times New Roman" panose="02020603050405020304" pitchFamily="18" charset="0"/>
                <a:cs typeface="Times New Roman" panose="02020603050405020304" pitchFamily="18" charset="0"/>
              </a:rPr>
              <a:t>детьми – утверждено в сумме 291,5 тыс. руб., исполнено – 234,4 тыс. руб.: численность </a:t>
            </a:r>
            <a:r>
              <a:rPr lang="ru-RU" dirty="0">
                <a:latin typeface="Times New Roman" panose="02020603050405020304" pitchFamily="18" charset="0"/>
                <a:cs typeface="Times New Roman" panose="02020603050405020304" pitchFamily="18" charset="0"/>
              </a:rPr>
              <a:t>детей, на которых выплачена компенсация части родительской платы:</a:t>
            </a:r>
          </a:p>
          <a:p>
            <a:pPr marL="0" lvl="0" indent="0" algn="ctr">
              <a:buNone/>
            </a:pPr>
            <a:r>
              <a:rPr lang="ru-RU" dirty="0">
                <a:latin typeface="Times New Roman" panose="02020603050405020304" pitchFamily="18" charset="0"/>
                <a:cs typeface="Times New Roman" panose="02020603050405020304" pitchFamily="18" charset="0"/>
              </a:rPr>
              <a:t>на первого ребенка (20%) – </a:t>
            </a:r>
            <a:r>
              <a:rPr lang="ru-RU" dirty="0" smtClean="0">
                <a:latin typeface="Times New Roman" panose="02020603050405020304" pitchFamily="18" charset="0"/>
                <a:cs typeface="Times New Roman" panose="02020603050405020304" pitchFamily="18" charset="0"/>
              </a:rPr>
              <a:t>44 </a:t>
            </a:r>
            <a:r>
              <a:rPr lang="ru-RU" dirty="0">
                <a:latin typeface="Times New Roman" panose="02020603050405020304" pitchFamily="18" charset="0"/>
                <a:cs typeface="Times New Roman" panose="02020603050405020304" pitchFamily="18" charset="0"/>
              </a:rPr>
              <a:t>чел.,</a:t>
            </a:r>
          </a:p>
          <a:p>
            <a:pPr marL="0" lvl="0" indent="0" algn="ctr">
              <a:buNone/>
            </a:pPr>
            <a:r>
              <a:rPr lang="ru-RU" dirty="0">
                <a:latin typeface="Times New Roman" panose="02020603050405020304" pitchFamily="18" charset="0"/>
                <a:cs typeface="Times New Roman" panose="02020603050405020304" pitchFamily="18" charset="0"/>
              </a:rPr>
              <a:t>на второго ребенка (50%) – </a:t>
            </a:r>
            <a:r>
              <a:rPr lang="ru-RU" dirty="0" smtClean="0">
                <a:latin typeface="Times New Roman" panose="02020603050405020304" pitchFamily="18" charset="0"/>
                <a:cs typeface="Times New Roman" panose="02020603050405020304" pitchFamily="18" charset="0"/>
              </a:rPr>
              <a:t>28 </a:t>
            </a:r>
            <a:r>
              <a:rPr lang="ru-RU" dirty="0">
                <a:latin typeface="Times New Roman" panose="02020603050405020304" pitchFamily="18" charset="0"/>
                <a:cs typeface="Times New Roman" panose="02020603050405020304" pitchFamily="18" charset="0"/>
              </a:rPr>
              <a:t>чел.,</a:t>
            </a:r>
          </a:p>
          <a:p>
            <a:pPr marL="0" indent="0" algn="ctr">
              <a:buNone/>
            </a:pPr>
            <a:r>
              <a:rPr lang="ru-RU" dirty="0">
                <a:latin typeface="Times New Roman" panose="02020603050405020304" pitchFamily="18" charset="0"/>
                <a:cs typeface="Times New Roman" panose="02020603050405020304" pitchFamily="18" charset="0"/>
              </a:rPr>
              <a:t>на третьего и </a:t>
            </a:r>
            <a:r>
              <a:rPr lang="ru-RU" dirty="0" smtClean="0">
                <a:latin typeface="Times New Roman" panose="02020603050405020304" pitchFamily="18" charset="0"/>
                <a:cs typeface="Times New Roman" panose="02020603050405020304" pitchFamily="18" charset="0"/>
              </a:rPr>
              <a:t>последующего </a:t>
            </a:r>
            <a:r>
              <a:rPr lang="ru-RU" dirty="0">
                <a:latin typeface="Times New Roman" panose="02020603050405020304" pitchFamily="18" charset="0"/>
                <a:cs typeface="Times New Roman" panose="02020603050405020304" pitchFamily="18" charset="0"/>
              </a:rPr>
              <a:t>детей в семье (100%) – </a:t>
            </a:r>
            <a:r>
              <a:rPr lang="ru-RU" dirty="0" smtClean="0">
                <a:latin typeface="Times New Roman" panose="02020603050405020304" pitchFamily="18" charset="0"/>
                <a:cs typeface="Times New Roman" panose="02020603050405020304" pitchFamily="18" charset="0"/>
              </a:rPr>
              <a:t>10 </a:t>
            </a:r>
            <a:r>
              <a:rPr lang="ru-RU" dirty="0">
                <a:latin typeface="Times New Roman" panose="02020603050405020304" pitchFamily="18" charset="0"/>
                <a:cs typeface="Times New Roman" panose="02020603050405020304" pitchFamily="18" charset="0"/>
              </a:rPr>
              <a:t>чел</a:t>
            </a:r>
            <a:r>
              <a:rPr lang="ru-RU"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9656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81235"/>
          </a:xfrm>
        </p:spPr>
        <p:txBody>
          <a:bodyPr>
            <a:normAutofit/>
          </a:bodyPr>
          <a:lstStyle/>
          <a:p>
            <a:pPr algn="ctr"/>
            <a:r>
              <a:rPr lang="ru-RU" sz="2900" dirty="0">
                <a:solidFill>
                  <a:schemeClr val="bg2">
                    <a:lumMod val="25000"/>
                  </a:schemeClr>
                </a:solidFill>
                <a:latin typeface="Times New Roman" panose="02020603050405020304" pitchFamily="18" charset="0"/>
                <a:cs typeface="Times New Roman" panose="02020603050405020304" pitchFamily="18" charset="0"/>
              </a:rPr>
              <a:t>Прочие расходы</a:t>
            </a:r>
          </a:p>
        </p:txBody>
      </p:sp>
      <p:sp>
        <p:nvSpPr>
          <p:cNvPr id="3" name="Объект 2"/>
          <p:cNvSpPr>
            <a:spLocks noGrp="1"/>
          </p:cNvSpPr>
          <p:nvPr>
            <p:ph idx="1"/>
          </p:nvPr>
        </p:nvSpPr>
        <p:spPr>
          <a:xfrm>
            <a:off x="2589211" y="1205345"/>
            <a:ext cx="9287597" cy="5538355"/>
          </a:xfrm>
        </p:spPr>
        <p:txBody>
          <a:bodyPr/>
          <a:lstStyle/>
          <a:p>
            <a:endParaRPr lang="ru-RU" dirty="0"/>
          </a:p>
        </p:txBody>
      </p:sp>
      <p:sp>
        <p:nvSpPr>
          <p:cNvPr id="4" name="Скругленный прямоугольник 3"/>
          <p:cNvSpPr/>
          <p:nvPr/>
        </p:nvSpPr>
        <p:spPr>
          <a:xfrm>
            <a:off x="1163782" y="1786370"/>
            <a:ext cx="3751118" cy="7793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Национальная оборона (0200)</a:t>
            </a:r>
            <a:endParaRPr lang="ru-RU"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163782" y="4470688"/>
            <a:ext cx="3751118" cy="7793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Средства массовой информации (1200)</a:t>
            </a:r>
            <a:endParaRPr lang="ru-RU"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818909" y="3974522"/>
            <a:ext cx="5964380" cy="1771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Расходы </a:t>
            </a:r>
            <a:r>
              <a:rPr lang="ru-RU" dirty="0">
                <a:latin typeface="Times New Roman" panose="02020603050405020304" pitchFamily="18" charset="0"/>
                <a:cs typeface="Times New Roman" panose="02020603050405020304" pitchFamily="18" charset="0"/>
              </a:rPr>
              <a:t>исполнены в сумме </a:t>
            </a:r>
            <a:r>
              <a:rPr lang="ru-RU" dirty="0" smtClean="0">
                <a:latin typeface="Times New Roman" panose="02020603050405020304" pitchFamily="18" charset="0"/>
                <a:cs typeface="Times New Roman" panose="02020603050405020304" pitchFamily="18" charset="0"/>
              </a:rPr>
              <a:t>213,02 тыс. </a:t>
            </a:r>
            <a:r>
              <a:rPr lang="ru-RU" dirty="0">
                <a:latin typeface="Times New Roman" panose="02020603050405020304" pitchFamily="18" charset="0"/>
                <a:cs typeface="Times New Roman" panose="02020603050405020304" pitchFamily="18" charset="0"/>
              </a:rPr>
              <a:t>руб. – издание газеты «</a:t>
            </a:r>
            <a:r>
              <a:rPr lang="ru-RU" dirty="0" err="1">
                <a:latin typeface="Times New Roman" panose="02020603050405020304" pitchFamily="18" charset="0"/>
                <a:cs typeface="Times New Roman" panose="02020603050405020304" pitchFamily="18" charset="0"/>
              </a:rPr>
              <a:t>Городомля</a:t>
            </a:r>
            <a:r>
              <a:rPr lang="ru-RU" dirty="0">
                <a:latin typeface="Times New Roman" panose="02020603050405020304" pitchFamily="18" charset="0"/>
                <a:cs typeface="Times New Roman" panose="02020603050405020304" pitchFamily="18" charset="0"/>
              </a:rPr>
              <a:t> на Селигере», печатного органа для официального опубликования (обнародования) муниципальных правовых актов органов местного самоуправления ЗАТО Солнечный.</a:t>
            </a:r>
          </a:p>
        </p:txBody>
      </p:sp>
      <p:sp>
        <p:nvSpPr>
          <p:cNvPr id="9" name="Скругленный прямоугольник 8"/>
          <p:cNvSpPr/>
          <p:nvPr/>
        </p:nvSpPr>
        <p:spPr>
          <a:xfrm>
            <a:off x="5818909" y="1328305"/>
            <a:ext cx="5964381" cy="1695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Переданные полномочия </a:t>
            </a:r>
            <a:r>
              <a:rPr lang="ru-RU" dirty="0">
                <a:latin typeface="Times New Roman" panose="02020603050405020304" pitchFamily="18" charset="0"/>
                <a:cs typeface="Times New Roman" panose="02020603050405020304" pitchFamily="18" charset="0"/>
              </a:rPr>
              <a:t>на осуществление первичного воинского учета на территориях, где отсутствуют военные комиссариаты в сумме </a:t>
            </a:r>
            <a:r>
              <a:rPr lang="ru-RU" dirty="0" smtClean="0">
                <a:latin typeface="Times New Roman" panose="02020603050405020304" pitchFamily="18" charset="0"/>
                <a:cs typeface="Times New Roman" panose="02020603050405020304" pitchFamily="18" charset="0"/>
              </a:rPr>
              <a:t>72,01 </a:t>
            </a:r>
            <a:r>
              <a:rPr lang="ru-RU" dirty="0">
                <a:latin typeface="Times New Roman" panose="02020603050405020304" pitchFamily="18" charset="0"/>
                <a:cs typeface="Times New Roman" panose="02020603050405020304" pitchFamily="18" charset="0"/>
              </a:rPr>
              <a:t>руб. Расходы осуществлены за счет средств областного бюджета Тверской области.</a:t>
            </a:r>
          </a:p>
        </p:txBody>
      </p:sp>
    </p:spTree>
    <p:extLst>
      <p:ext uri="{BB962C8B-B14F-4D97-AF65-F5344CB8AC3E}">
        <p14:creationId xmlns:p14="http://schemas.microsoft.com/office/powerpoint/2010/main" val="3931519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298268" y="1413164"/>
            <a:ext cx="8915399" cy="2262781"/>
          </a:xfrm>
        </p:spPr>
        <p:txBody>
          <a:bodyPr>
            <a:normAutofit/>
          </a:bodyPr>
          <a:lstStyle/>
          <a:p>
            <a:pPr algn="ctr"/>
            <a:r>
              <a:rPr lang="ru-RU" sz="6000" dirty="0">
                <a:solidFill>
                  <a:schemeClr val="bg2">
                    <a:lumMod val="25000"/>
                  </a:schemeClr>
                </a:solidFill>
                <a:latin typeface="Times New Roman" panose="02020603050405020304" pitchFamily="18" charset="0"/>
                <a:cs typeface="Times New Roman" panose="02020603050405020304" pitchFamily="18" charset="0"/>
              </a:rPr>
              <a:t>Спасибо за внимание</a:t>
            </a:r>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2187082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33190"/>
          </a:xfrm>
        </p:spPr>
        <p:txBody>
          <a:bodyPr>
            <a:normAutofit fontScale="90000"/>
          </a:bodyPr>
          <a:lstStyle/>
          <a:p>
            <a:pPr algn="ctr"/>
            <a:r>
              <a:rPr lang="ru-RU" dirty="0">
                <a:solidFill>
                  <a:schemeClr val="bg2">
                    <a:lumMod val="25000"/>
                  </a:schemeClr>
                </a:solidFill>
                <a:latin typeface="Times New Roman" panose="02020603050405020304" pitchFamily="18" charset="0"/>
                <a:cs typeface="Times New Roman" panose="02020603050405020304" pitchFamily="18" charset="0"/>
              </a:rPr>
              <a:t>Общая информация об исполнении бюджета</a:t>
            </a:r>
          </a:p>
        </p:txBody>
      </p:sp>
      <p:sp>
        <p:nvSpPr>
          <p:cNvPr id="3" name="Объект 2"/>
          <p:cNvSpPr>
            <a:spLocks noGrp="1"/>
          </p:cNvSpPr>
          <p:nvPr>
            <p:ph idx="1"/>
          </p:nvPr>
        </p:nvSpPr>
        <p:spPr>
          <a:xfrm>
            <a:off x="1849583" y="1371600"/>
            <a:ext cx="10120744" cy="5351318"/>
          </a:xfrm>
        </p:spPr>
        <p:txBody>
          <a:bodyPr/>
          <a:lstStyle/>
          <a:p>
            <a:pPr marL="0" indent="0" algn="just">
              <a:lnSpc>
                <a:spcPct val="150000"/>
              </a:lnSpc>
              <a:buNone/>
            </a:pPr>
            <a:r>
              <a:rPr lang="ru-RU" dirty="0" smtClean="0">
                <a:latin typeface="Times New Roman" panose="02020603050405020304" pitchFamily="18" charset="0"/>
                <a:cs typeface="Times New Roman" panose="02020603050405020304" pitchFamily="18" charset="0"/>
              </a:rPr>
              <a:t>Среднегодовая численность постоянного населения за 2017 год – 2 127 чел.</a:t>
            </a:r>
          </a:p>
          <a:p>
            <a:pPr marL="0" indent="0" algn="just">
              <a:lnSpc>
                <a:spcPct val="150000"/>
              </a:lnSpc>
              <a:buNone/>
            </a:pPr>
            <a:r>
              <a:rPr lang="ru-RU" dirty="0">
                <a:latin typeface="Times New Roman" panose="02020603050405020304" pitchFamily="18" charset="0"/>
                <a:cs typeface="Times New Roman" panose="02020603050405020304" pitchFamily="18" charset="0"/>
              </a:rPr>
              <a:t>Среднесписочная численность муниципальных служащих и служащих ОМСУ -  </a:t>
            </a:r>
            <a:r>
              <a:rPr lang="ru-RU" dirty="0" smtClean="0">
                <a:latin typeface="Times New Roman" panose="02020603050405020304" pitchFamily="18" charset="0"/>
                <a:cs typeface="Times New Roman" panose="02020603050405020304" pitchFamily="18" charset="0"/>
              </a:rPr>
              <a:t>21 </a:t>
            </a:r>
            <a:r>
              <a:rPr lang="ru-RU" dirty="0">
                <a:latin typeface="Times New Roman" panose="02020603050405020304" pitchFamily="18" charset="0"/>
                <a:cs typeface="Times New Roman" panose="02020603050405020304" pitchFamily="18" charset="0"/>
              </a:rPr>
              <a:t>ед.</a:t>
            </a:r>
          </a:p>
          <a:p>
            <a:pPr marL="0" indent="0" algn="just">
              <a:lnSpc>
                <a:spcPct val="150000"/>
              </a:lnSpc>
              <a:buNone/>
            </a:pPr>
            <a:r>
              <a:rPr lang="ru-RU" dirty="0">
                <a:latin typeface="Times New Roman" panose="02020603050405020304" pitchFamily="18" charset="0"/>
                <a:cs typeface="Times New Roman" panose="02020603050405020304" pitchFamily="18" charset="0"/>
              </a:rPr>
              <a:t>Среднесписочная численность сотрудников муниципальных </a:t>
            </a:r>
            <a:r>
              <a:rPr lang="ru-RU" dirty="0" smtClean="0">
                <a:latin typeface="Times New Roman" panose="02020603050405020304" pitchFamily="18" charset="0"/>
                <a:cs typeface="Times New Roman" panose="02020603050405020304" pitchFamily="18" charset="0"/>
              </a:rPr>
              <a:t>учреждений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105,8 </a:t>
            </a:r>
            <a:r>
              <a:rPr lang="ru-RU" dirty="0">
                <a:latin typeface="Times New Roman" panose="02020603050405020304" pitchFamily="18" charset="0"/>
                <a:cs typeface="Times New Roman" panose="02020603050405020304" pitchFamily="18" charset="0"/>
              </a:rPr>
              <a:t>ед</a:t>
            </a:r>
            <a:r>
              <a:rPr lang="ru-RU"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расходной части бюджета ЗАТО на </a:t>
            </a:r>
            <a:r>
              <a:rPr lang="ru-RU" dirty="0" smtClean="0">
                <a:latin typeface="Times New Roman" panose="02020603050405020304" pitchFamily="18" charset="0"/>
                <a:cs typeface="Times New Roman" panose="02020603050405020304" pitchFamily="18" charset="0"/>
              </a:rPr>
              <a:t>2017 </a:t>
            </a:r>
            <a:r>
              <a:rPr lang="ru-RU" dirty="0">
                <a:latin typeface="Times New Roman" panose="02020603050405020304" pitchFamily="18" charset="0"/>
                <a:cs typeface="Times New Roman" panose="02020603050405020304" pitchFamily="18" charset="0"/>
              </a:rPr>
              <a:t>год предусмотрено создание резервного фонда органа местного самоуправления в размере 50,0 тыс. руб</a:t>
            </a:r>
            <a:r>
              <a:rPr lang="ru-RU" dirty="0" smtClean="0">
                <a:latin typeface="Times New Roman" panose="02020603050405020304" pitchFamily="18" charset="0"/>
                <a:cs typeface="Times New Roman" panose="02020603050405020304" pitchFamily="18" charset="0"/>
              </a:rPr>
              <a:t>. - расходование </a:t>
            </a:r>
            <a:r>
              <a:rPr lang="ru-RU" dirty="0">
                <a:latin typeface="Times New Roman" panose="02020603050405020304" pitchFamily="18" charset="0"/>
                <a:cs typeface="Times New Roman" panose="02020603050405020304" pitchFamily="18" charset="0"/>
              </a:rPr>
              <a:t>средств </a:t>
            </a:r>
            <a:r>
              <a:rPr lang="ru-RU" dirty="0" smtClean="0">
                <a:latin typeface="Times New Roman" panose="02020603050405020304" pitchFamily="18" charset="0"/>
                <a:cs typeface="Times New Roman" panose="02020603050405020304" pitchFamily="18" charset="0"/>
              </a:rPr>
              <a:t>не </a:t>
            </a:r>
            <a:r>
              <a:rPr lang="ru-RU" dirty="0">
                <a:latin typeface="Times New Roman" panose="02020603050405020304" pitchFamily="18" charset="0"/>
                <a:cs typeface="Times New Roman" panose="02020603050405020304" pitchFamily="18" charset="0"/>
              </a:rPr>
              <a:t>осуществлялось</a:t>
            </a:r>
            <a:r>
              <a:rPr lang="ru-RU"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ru-RU" dirty="0" smtClean="0">
                <a:latin typeface="Times New Roman" panose="02020603050405020304" pitchFamily="18" charset="0"/>
                <a:cs typeface="Times New Roman" panose="02020603050405020304" pitchFamily="18" charset="0"/>
              </a:rPr>
              <a:t>Администрация </a:t>
            </a:r>
            <a:r>
              <a:rPr lang="ru-RU" dirty="0">
                <a:latin typeface="Times New Roman" panose="02020603050405020304" pitchFamily="18" charset="0"/>
                <a:cs typeface="Times New Roman" panose="02020603050405020304" pitchFamily="18" charset="0"/>
              </a:rPr>
              <a:t>ЗАТО Солнечный бюджетные кредиты, кредиты коммерческих банков и иных кредитных учреждений не привлекала; бюджетные кредиты, гарантии муниципального образования не предоставлялись, ценные бумаги муниципального образования не выпускались. Средства на обслуживание муниципального долга в бюджете </a:t>
            </a:r>
            <a:r>
              <a:rPr lang="ru-RU" dirty="0" smtClean="0">
                <a:latin typeface="Times New Roman" panose="02020603050405020304" pitchFamily="18" charset="0"/>
                <a:cs typeface="Times New Roman" panose="02020603050405020304" pitchFamily="18" charset="0"/>
              </a:rPr>
              <a:t>2017 </a:t>
            </a:r>
            <a:r>
              <a:rPr lang="ru-RU" dirty="0">
                <a:latin typeface="Times New Roman" panose="02020603050405020304" pitchFamily="18" charset="0"/>
                <a:cs typeface="Times New Roman" panose="02020603050405020304" pitchFamily="18" charset="0"/>
              </a:rPr>
              <a:t>года не предусматривались.</a:t>
            </a:r>
          </a:p>
          <a:p>
            <a:pPr marL="0" indent="0" algn="just">
              <a:lnSpc>
                <a:spcPct val="150000"/>
              </a:lnSpc>
              <a:buNone/>
            </a:pPr>
            <a:r>
              <a:rPr lang="ru-RU" dirty="0">
                <a:latin typeface="Times New Roman" panose="02020603050405020304" pitchFamily="18" charset="0"/>
                <a:cs typeface="Times New Roman" panose="02020603050405020304" pitchFamily="18" charset="0"/>
              </a:rPr>
              <a:t>Задолженность по муниципальным долговым обязательствам на </a:t>
            </a:r>
            <a:r>
              <a:rPr lang="ru-RU" dirty="0" smtClean="0">
                <a:latin typeface="Times New Roman" panose="02020603050405020304" pitchFamily="18" charset="0"/>
                <a:cs typeface="Times New Roman" panose="02020603050405020304" pitchFamily="18" charset="0"/>
              </a:rPr>
              <a:t>01.01.2017 </a:t>
            </a:r>
            <a:r>
              <a:rPr lang="ru-RU" dirty="0">
                <a:latin typeface="Times New Roman" panose="02020603050405020304" pitchFamily="18" charset="0"/>
                <a:cs typeface="Times New Roman" panose="02020603050405020304" pitchFamily="18" charset="0"/>
              </a:rPr>
              <a:t>года и </a:t>
            </a:r>
            <a:r>
              <a:rPr lang="ru-RU" dirty="0" smtClean="0">
                <a:latin typeface="Times New Roman" panose="02020603050405020304" pitchFamily="18" charset="0"/>
                <a:cs typeface="Times New Roman" panose="02020603050405020304" pitchFamily="18" charset="0"/>
              </a:rPr>
              <a:t>01.01.2018 </a:t>
            </a:r>
            <a:r>
              <a:rPr lang="ru-RU" dirty="0">
                <a:latin typeface="Times New Roman" panose="02020603050405020304" pitchFamily="18" charset="0"/>
                <a:cs typeface="Times New Roman" panose="02020603050405020304" pitchFamily="18" charset="0"/>
              </a:rPr>
              <a:t>года отсутствует.</a:t>
            </a:r>
          </a:p>
          <a:p>
            <a:pPr marL="0" indent="0">
              <a:buNone/>
            </a:pPr>
            <a:endParaRPr lang="ru-RU" dirty="0"/>
          </a:p>
        </p:txBody>
      </p:sp>
    </p:spTree>
    <p:extLst>
      <p:ext uri="{BB962C8B-B14F-4D97-AF65-F5344CB8AC3E}">
        <p14:creationId xmlns:p14="http://schemas.microsoft.com/office/powerpoint/2010/main" val="341866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85145"/>
          </a:xfrm>
        </p:spPr>
        <p:txBody>
          <a:bodyPr>
            <a:normAutofit/>
          </a:bodyPr>
          <a:lstStyle/>
          <a:p>
            <a:pPr algn="ctr"/>
            <a:r>
              <a:rPr lang="ru-RU" dirty="0" smtClean="0">
                <a:solidFill>
                  <a:schemeClr val="bg2">
                    <a:lumMod val="25000"/>
                  </a:schemeClr>
                </a:solidFill>
                <a:latin typeface="Times New Roman" panose="02020603050405020304" pitchFamily="18" charset="0"/>
                <a:cs typeface="Times New Roman" panose="02020603050405020304" pitchFamily="18" charset="0"/>
              </a:rPr>
              <a:t>Подведомственные учреждения</a:t>
            </a:r>
            <a:endParaRPr lang="ru-RU"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00200" y="1423555"/>
            <a:ext cx="10380518" cy="5278581"/>
          </a:xfrm>
        </p:spPr>
        <p:txBody>
          <a:bodyPr>
            <a:normAutofit fontScale="92500" lnSpcReduction="10000"/>
          </a:bodyPr>
          <a:lstStyle/>
          <a:p>
            <a:r>
              <a:rPr lang="ru-RU" b="1" dirty="0">
                <a:latin typeface="Times New Roman" panose="02020603050405020304" pitchFamily="18" charset="0"/>
                <a:cs typeface="Times New Roman" panose="02020603050405020304" pitchFamily="18" charset="0"/>
              </a:rPr>
              <a:t>1. Органы </a:t>
            </a:r>
            <a:r>
              <a:rPr lang="ru-RU" b="1" dirty="0" smtClean="0">
                <a:latin typeface="Times New Roman" panose="02020603050405020304" pitchFamily="18" charset="0"/>
                <a:cs typeface="Times New Roman" panose="02020603050405020304" pitchFamily="18" charset="0"/>
              </a:rPr>
              <a:t>местного самоуправления</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Администрация ЗАТО Солнечный;</a:t>
            </a:r>
          </a:p>
          <a:p>
            <a:r>
              <a:rPr lang="ru-RU" dirty="0" smtClean="0">
                <a:latin typeface="Times New Roman" panose="02020603050405020304" pitchFamily="18" charset="0"/>
                <a:cs typeface="Times New Roman" panose="02020603050405020304" pitchFamily="18" charset="0"/>
              </a:rPr>
              <a:t>Финансовый </a:t>
            </a:r>
            <a:r>
              <a:rPr lang="ru-RU" dirty="0">
                <a:latin typeface="Times New Roman" panose="02020603050405020304" pitchFamily="18" charset="0"/>
                <a:cs typeface="Times New Roman" panose="02020603050405020304" pitchFamily="18" charset="0"/>
              </a:rPr>
              <a:t>отдел администрации ЗАТО Солнечный (самостоятельное структурное подразделение);</a:t>
            </a:r>
          </a:p>
          <a:p>
            <a:r>
              <a:rPr lang="ru-RU" dirty="0" smtClean="0">
                <a:latin typeface="Times New Roman" panose="02020603050405020304" pitchFamily="18" charset="0"/>
                <a:cs typeface="Times New Roman" panose="02020603050405020304" pitchFamily="18" charset="0"/>
              </a:rPr>
              <a:t>Дума </a:t>
            </a:r>
            <a:r>
              <a:rPr lang="ru-RU" dirty="0">
                <a:latin typeface="Times New Roman" panose="02020603050405020304" pitchFamily="18" charset="0"/>
                <a:cs typeface="Times New Roman" panose="02020603050405020304" pitchFamily="18" charset="0"/>
              </a:rPr>
              <a:t>ЗАТО Солнечный (представительный орган);</a:t>
            </a:r>
          </a:p>
          <a:p>
            <a:r>
              <a:rPr lang="ru-RU" dirty="0" smtClean="0">
                <a:latin typeface="Times New Roman" panose="02020603050405020304" pitchFamily="18" charset="0"/>
                <a:cs typeface="Times New Roman" panose="02020603050405020304" pitchFamily="18" charset="0"/>
              </a:rPr>
              <a:t>Ревизионная </a:t>
            </a:r>
            <a:r>
              <a:rPr lang="ru-RU" dirty="0">
                <a:latin typeface="Times New Roman" panose="02020603050405020304" pitchFamily="18" charset="0"/>
                <a:cs typeface="Times New Roman" panose="02020603050405020304" pitchFamily="18" charset="0"/>
              </a:rPr>
              <a:t>комиссия ЗАТО Солнечный </a:t>
            </a:r>
            <a:r>
              <a:rPr lang="ru-RU" dirty="0" smtClean="0">
                <a:latin typeface="Times New Roman" panose="02020603050405020304" pitchFamily="18" charset="0"/>
                <a:cs typeface="Times New Roman" panose="02020603050405020304" pitchFamily="18" charset="0"/>
              </a:rPr>
              <a:t>(орган внешнего контроля).</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2. </a:t>
            </a:r>
            <a:r>
              <a:rPr lang="ru-RU" b="1" dirty="0" smtClean="0">
                <a:latin typeface="Times New Roman" panose="02020603050405020304" pitchFamily="18" charset="0"/>
                <a:cs typeface="Times New Roman" panose="02020603050405020304" pitchFamily="18" charset="0"/>
              </a:rPr>
              <a:t>Муниципальные учреждения</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Муниципальное </a:t>
            </a:r>
            <a:r>
              <a:rPr lang="ru-RU" dirty="0">
                <a:latin typeface="Times New Roman" panose="02020603050405020304" pitchFamily="18" charset="0"/>
                <a:cs typeface="Times New Roman" panose="02020603050405020304" pitchFamily="18" charset="0"/>
              </a:rPr>
              <a:t>казенное дошкольное образовательное учреждение детский сад № 1 ЗАТО Солнечный</a:t>
            </a:r>
          </a:p>
          <a:p>
            <a:r>
              <a:rPr lang="ru-RU" dirty="0" smtClean="0">
                <a:latin typeface="Times New Roman" panose="02020603050405020304" pitchFamily="18" charset="0"/>
                <a:cs typeface="Times New Roman" panose="02020603050405020304" pitchFamily="18" charset="0"/>
              </a:rPr>
              <a:t>Муниципальное </a:t>
            </a:r>
            <a:r>
              <a:rPr lang="ru-RU" dirty="0">
                <a:latin typeface="Times New Roman" panose="02020603050405020304" pitchFamily="18" charset="0"/>
                <a:cs typeface="Times New Roman" panose="02020603050405020304" pitchFamily="18" charset="0"/>
              </a:rPr>
              <a:t>казенное общеобразовательное учреждение "Средняя общеобразовательная школа закрытого административно-территориального образования Солнечный"</a:t>
            </a:r>
          </a:p>
          <a:p>
            <a:r>
              <a:rPr lang="ru-RU" dirty="0" smtClean="0">
                <a:latin typeface="Times New Roman" panose="02020603050405020304" pitchFamily="18" charset="0"/>
                <a:cs typeface="Times New Roman" panose="02020603050405020304" pitchFamily="18" charset="0"/>
              </a:rPr>
              <a:t>Муниципальное </a:t>
            </a:r>
            <a:r>
              <a:rPr lang="ru-RU" dirty="0">
                <a:latin typeface="Times New Roman" panose="02020603050405020304" pitchFamily="18" charset="0"/>
                <a:cs typeface="Times New Roman" panose="02020603050405020304" pitchFamily="18" charset="0"/>
              </a:rPr>
              <a:t>казенное образовательное учреждение дополнительного образования детей "Детско-юношеская спортивная школа" ЗАТО </a:t>
            </a:r>
            <a:r>
              <a:rPr lang="ru-RU" dirty="0" smtClean="0">
                <a:latin typeface="Times New Roman" panose="02020603050405020304" pitchFamily="18" charset="0"/>
                <a:cs typeface="Times New Roman" panose="02020603050405020304" pitchFamily="18" charset="0"/>
              </a:rPr>
              <a:t>Солнечный</a:t>
            </a:r>
          </a:p>
          <a:p>
            <a:r>
              <a:rPr lang="ru-RU" dirty="0" smtClean="0">
                <a:latin typeface="Times New Roman" panose="02020603050405020304" pitchFamily="18" charset="0"/>
                <a:cs typeface="Times New Roman" panose="02020603050405020304" pitchFamily="18" charset="0"/>
              </a:rPr>
              <a:t>Муниципальное </a:t>
            </a:r>
            <a:r>
              <a:rPr lang="ru-RU" dirty="0">
                <a:latin typeface="Times New Roman" panose="02020603050405020304" pitchFamily="18" charset="0"/>
                <a:cs typeface="Times New Roman" panose="02020603050405020304" pitchFamily="18" charset="0"/>
              </a:rPr>
              <a:t>казенное образовательное учреждение дополнительного образования детей "Детская школа искусств ЗАТО Солнечный"</a:t>
            </a:r>
          </a:p>
          <a:p>
            <a:r>
              <a:rPr lang="ru-RU" dirty="0" smtClean="0">
                <a:latin typeface="Times New Roman" panose="02020603050405020304" pitchFamily="18" charset="0"/>
                <a:cs typeface="Times New Roman" panose="02020603050405020304" pitchFamily="18" charset="0"/>
              </a:rPr>
              <a:t>Муниципальное </a:t>
            </a:r>
            <a:r>
              <a:rPr lang="ru-RU" dirty="0">
                <a:latin typeface="Times New Roman" panose="02020603050405020304" pitchFamily="18" charset="0"/>
                <a:cs typeface="Times New Roman" panose="02020603050405020304" pitchFamily="18" charset="0"/>
              </a:rPr>
              <a:t>казенное учреждение Дом культуры ЗАТО Солнечный</a:t>
            </a:r>
          </a:p>
          <a:p>
            <a:r>
              <a:rPr lang="ru-RU" dirty="0" smtClean="0">
                <a:latin typeface="Times New Roman" panose="02020603050405020304" pitchFamily="18" charset="0"/>
                <a:cs typeface="Times New Roman" panose="02020603050405020304" pitchFamily="18" charset="0"/>
              </a:rPr>
              <a:t>Муниципальное </a:t>
            </a:r>
            <a:r>
              <a:rPr lang="ru-RU" dirty="0">
                <a:latin typeface="Times New Roman" panose="02020603050405020304" pitchFamily="18" charset="0"/>
                <a:cs typeface="Times New Roman" panose="02020603050405020304" pitchFamily="18" charset="0"/>
              </a:rPr>
              <a:t>казенное учреждение Библиотека ЗАТО Солнечный</a:t>
            </a:r>
          </a:p>
          <a:p>
            <a:endParaRPr lang="ru-RU" dirty="0"/>
          </a:p>
        </p:txBody>
      </p:sp>
    </p:spTree>
    <p:extLst>
      <p:ext uri="{BB962C8B-B14F-4D97-AF65-F5344CB8AC3E}">
        <p14:creationId xmlns:p14="http://schemas.microsoft.com/office/powerpoint/2010/main" val="347796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a:solidFill>
                  <a:schemeClr val="bg2">
                    <a:lumMod val="25000"/>
                  </a:schemeClr>
                </a:solidFill>
                <a:latin typeface="Times New Roman" panose="02020603050405020304" pitchFamily="18" charset="0"/>
                <a:cs typeface="Times New Roman" panose="02020603050405020304" pitchFamily="18" charset="0"/>
              </a:rPr>
              <a:t>Основные показатели </a:t>
            </a:r>
            <a:r>
              <a:rPr lang="ru-RU" dirty="0" smtClean="0">
                <a:solidFill>
                  <a:schemeClr val="bg2">
                    <a:lumMod val="25000"/>
                  </a:schemeClr>
                </a:solidFill>
                <a:latin typeface="Times New Roman" panose="02020603050405020304" pitchFamily="18" charset="0"/>
                <a:cs typeface="Times New Roman" panose="02020603050405020304" pitchFamily="18" charset="0"/>
              </a:rPr>
              <a:t>исполнения бюджета </a:t>
            </a:r>
            <a:r>
              <a:rPr lang="ru-RU" dirty="0">
                <a:solidFill>
                  <a:schemeClr val="bg2">
                    <a:lumMod val="25000"/>
                  </a:schemeClr>
                </a:solidFill>
                <a:latin typeface="Times New Roman" panose="02020603050405020304" pitchFamily="18" charset="0"/>
                <a:cs typeface="Times New Roman" panose="02020603050405020304" pitchFamily="18" charset="0"/>
              </a:rPr>
              <a:t>ЗАТО Солнечный за </a:t>
            </a:r>
            <a:r>
              <a:rPr lang="ru-RU" dirty="0" smtClean="0">
                <a:solidFill>
                  <a:schemeClr val="bg2">
                    <a:lumMod val="25000"/>
                  </a:schemeClr>
                </a:solidFill>
                <a:latin typeface="Times New Roman" panose="02020603050405020304" pitchFamily="18" charset="0"/>
                <a:cs typeface="Times New Roman" panose="02020603050405020304" pitchFamily="18" charset="0"/>
              </a:rPr>
              <a:t>2017 </a:t>
            </a:r>
            <a:r>
              <a:rPr lang="ru-RU" dirty="0">
                <a:solidFill>
                  <a:schemeClr val="bg2">
                    <a:lumMod val="25000"/>
                  </a:schemeClr>
                </a:solidFill>
                <a:latin typeface="Times New Roman" panose="02020603050405020304" pitchFamily="18" charset="0"/>
                <a:cs typeface="Times New Roman" panose="02020603050405020304" pitchFamily="18" charset="0"/>
              </a:rPr>
              <a:t>год</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39599096"/>
              </p:ext>
            </p:extLst>
          </p:nvPr>
        </p:nvGraphicFramePr>
        <p:xfrm>
          <a:off x="2589213" y="2133596"/>
          <a:ext cx="8915400" cy="4366840"/>
        </p:xfrm>
        <a:graphic>
          <a:graphicData uri="http://schemas.openxmlformats.org/drawingml/2006/table">
            <a:tbl>
              <a:tblPr firstRow="1" bandRow="1">
                <a:tableStyleId>{BDBED569-4797-4DF1-A0F4-6AAB3CD982D8}</a:tableStyleId>
              </a:tblPr>
              <a:tblGrid>
                <a:gridCol w="2377642">
                  <a:extLst>
                    <a:ext uri="{9D8B030D-6E8A-4147-A177-3AD203B41FA5}">
                      <a16:colId xmlns:a16="http://schemas.microsoft.com/office/drawing/2014/main" xmlns="" val="20000"/>
                    </a:ext>
                  </a:extLst>
                </a:gridCol>
                <a:gridCol w="1932709">
                  <a:extLst>
                    <a:ext uri="{9D8B030D-6E8A-4147-A177-3AD203B41FA5}">
                      <a16:colId xmlns:a16="http://schemas.microsoft.com/office/drawing/2014/main" xmlns="" val="20001"/>
                    </a:ext>
                  </a:extLst>
                </a:gridCol>
                <a:gridCol w="1704109">
                  <a:extLst>
                    <a:ext uri="{9D8B030D-6E8A-4147-A177-3AD203B41FA5}">
                      <a16:colId xmlns:a16="http://schemas.microsoft.com/office/drawing/2014/main" xmlns="" val="20002"/>
                    </a:ext>
                  </a:extLst>
                </a:gridCol>
                <a:gridCol w="1454727">
                  <a:extLst>
                    <a:ext uri="{9D8B030D-6E8A-4147-A177-3AD203B41FA5}">
                      <a16:colId xmlns:a16="http://schemas.microsoft.com/office/drawing/2014/main" xmlns="" val="20003"/>
                    </a:ext>
                  </a:extLst>
                </a:gridCol>
                <a:gridCol w="1446213">
                  <a:extLst>
                    <a:ext uri="{9D8B030D-6E8A-4147-A177-3AD203B41FA5}">
                      <a16:colId xmlns:a16="http://schemas.microsoft.com/office/drawing/2014/main" xmlns="" val="20004"/>
                    </a:ext>
                  </a:extLst>
                </a:gridCol>
              </a:tblGrid>
              <a:tr h="678296">
                <a:tc>
                  <a:txBody>
                    <a:bodyPr/>
                    <a:lstStyle/>
                    <a:p>
                      <a:pPr indent="0"/>
                      <a:endParaRPr lang="ru-RU" sz="16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pPr indent="0" algn="ct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Утверждено</a:t>
                      </a:r>
                    </a:p>
                  </a:txBody>
                  <a:tcPr marL="68580" marR="68580" marT="0" marB="0" anchor="ctr"/>
                </a:tc>
                <a:tc>
                  <a:txBody>
                    <a:bodyPr/>
                    <a:lstStyle/>
                    <a:p>
                      <a:pPr indent="0" algn="ct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Исполнено</a:t>
                      </a:r>
                    </a:p>
                  </a:txBody>
                  <a:tcPr marL="68580" marR="68580" marT="0" marB="0" anchor="ctr"/>
                </a:tc>
                <a:tc>
                  <a:txBody>
                    <a:bodyPr/>
                    <a:lstStyle/>
                    <a:p>
                      <a:pPr indent="0" algn="ct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Отклонение</a:t>
                      </a:r>
                    </a:p>
                  </a:txBody>
                  <a:tcPr marL="68580" marR="68580" marT="0" marB="0" anchor="ctr"/>
                </a:tc>
                <a:tc>
                  <a:txBody>
                    <a:bodyPr/>
                    <a:lstStyle/>
                    <a:p>
                      <a:pPr indent="0" algn="ct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 </a:t>
                      </a:r>
                      <a:r>
                        <a:rPr lang="ru-RU" sz="1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исполнения</a:t>
                      </a:r>
                      <a:endPar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678296">
                <a:tc>
                  <a:txBody>
                    <a:bodyPr/>
                    <a:lstStyle/>
                    <a:p>
                      <a:pPr indent="0" algn="just"/>
                      <a:r>
                        <a:rPr lang="ru-RU" sz="1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Доходы всего,</a:t>
                      </a:r>
                    </a:p>
                    <a:p>
                      <a:pPr indent="0" algn="just"/>
                      <a:r>
                        <a:rPr lang="ru-RU" sz="1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в </a:t>
                      </a: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т. ч.:</a:t>
                      </a:r>
                    </a:p>
                  </a:txBody>
                  <a:tcPr marL="68580" marR="68580" marT="0" marB="0" anchor="ctr"/>
                </a:tc>
                <a:tc>
                  <a:txBody>
                    <a:bodyPr/>
                    <a:lstStyle/>
                    <a:p>
                      <a:pPr indent="0" algn="ctr"/>
                      <a:r>
                        <a:rPr lang="ru-RU" sz="1600" dirty="0" smtClean="0">
                          <a:effectLst/>
                          <a:latin typeface="Times New Roman" panose="02020603050405020304" pitchFamily="18" charset="0"/>
                        </a:rPr>
                        <a:t>110 782 735,71</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112 607 223,60</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- 1 824 487,89</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102</a:t>
                      </a:r>
                      <a:endParaRPr lang="ru-RU" sz="16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0001"/>
                  </a:ext>
                </a:extLst>
              </a:tr>
              <a:tr h="678296">
                <a:tc>
                  <a:txBody>
                    <a:bodyPr/>
                    <a:lstStyle/>
                    <a:p>
                      <a:pPr indent="0" algn="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налоговые и неналоговые доходы</a:t>
                      </a:r>
                    </a:p>
                  </a:txBody>
                  <a:tcPr marL="68580" marR="68580" marT="0" marB="0" anchor="ctr"/>
                </a:tc>
                <a:tc>
                  <a:txBody>
                    <a:bodyPr/>
                    <a:lstStyle/>
                    <a:p>
                      <a:pPr indent="0" algn="ctr"/>
                      <a:r>
                        <a:rPr lang="ru-RU" sz="1600" dirty="0" smtClean="0">
                          <a:effectLst/>
                          <a:latin typeface="Times New Roman" panose="02020603050405020304" pitchFamily="18" charset="0"/>
                        </a:rPr>
                        <a:t>16 968 579,71</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18 948 432,31</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-1 979 852,60</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112</a:t>
                      </a:r>
                      <a:endParaRPr lang="ru-RU" sz="16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0002"/>
                  </a:ext>
                </a:extLst>
              </a:tr>
              <a:tr h="678296">
                <a:tc>
                  <a:txBody>
                    <a:bodyPr/>
                    <a:lstStyle/>
                    <a:p>
                      <a:pPr indent="0" algn="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a:t>
                      </a:r>
                    </a:p>
                  </a:txBody>
                  <a:tcPr marL="68580" marR="68580" marT="0" marB="0" anchor="ctr"/>
                </a:tc>
                <a:tc>
                  <a:txBody>
                    <a:bodyPr/>
                    <a:lstStyle/>
                    <a:p>
                      <a:pPr indent="0" algn="ctr"/>
                      <a:r>
                        <a:rPr lang="ru-RU" sz="1600" dirty="0" smtClean="0">
                          <a:effectLst/>
                          <a:latin typeface="Times New Roman" panose="02020603050405020304" pitchFamily="18" charset="0"/>
                        </a:rPr>
                        <a:t>93 804 900,00</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93 707 320,55</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97 579,45</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100</a:t>
                      </a:r>
                      <a:endParaRPr lang="ru-RU" sz="16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0003"/>
                  </a:ext>
                </a:extLst>
              </a:tr>
              <a:tr h="678296">
                <a:tc>
                  <a:txBody>
                    <a:bodyPr/>
                    <a:lstStyle/>
                    <a:p>
                      <a:pPr indent="0" algn="just"/>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Расходы</a:t>
                      </a:r>
                    </a:p>
                  </a:txBody>
                  <a:tcPr marL="68580" marR="68580" marT="0" marB="0" anchor="ctr"/>
                </a:tc>
                <a:tc>
                  <a:txBody>
                    <a:bodyPr/>
                    <a:lstStyle/>
                    <a:p>
                      <a:pPr indent="0" algn="ctr"/>
                      <a:r>
                        <a:rPr lang="ru-RU" sz="1600" dirty="0" smtClean="0">
                          <a:effectLst/>
                          <a:latin typeface="Times New Roman" panose="02020603050405020304" pitchFamily="18" charset="0"/>
                        </a:rPr>
                        <a:t>120 735 525,71</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111 909 938,63</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8 825 587,08</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93</a:t>
                      </a:r>
                      <a:endParaRPr lang="ru-RU" sz="16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0004"/>
                  </a:ext>
                </a:extLst>
              </a:tr>
              <a:tr h="678296">
                <a:tc>
                  <a:txBody>
                    <a:bodyPr/>
                    <a:lstStyle/>
                    <a:p>
                      <a:pPr indent="0" algn="l"/>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Дефицит </a:t>
                      </a:r>
                      <a:r>
                        <a:rPr lang="ru-RU" sz="1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a:t>
                      </a:r>
                    </a:p>
                    <a:p>
                      <a:pPr indent="0" algn="l"/>
                      <a:r>
                        <a:rPr lang="ru-RU" sz="160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профицит </a:t>
                      </a:r>
                      <a:r>
                        <a:rPr lang="ru-RU" sz="1600" dirty="0">
                          <a:solidFill>
                            <a:schemeClr val="tx1">
                              <a:lumMod val="75000"/>
                              <a:lumOff val="25000"/>
                            </a:schemeClr>
                          </a:solidFill>
                          <a:effectLst/>
                          <a:latin typeface="Times New Roman" panose="02020603050405020304" pitchFamily="18" charset="0"/>
                          <a:cs typeface="Times New Roman" panose="02020603050405020304" pitchFamily="18" charset="0"/>
                        </a:rPr>
                        <a:t>(+)</a:t>
                      </a:r>
                    </a:p>
                  </a:txBody>
                  <a:tcPr marL="68580" marR="68580" marT="0" marB="0" anchor="ctr"/>
                </a:tc>
                <a:tc>
                  <a:txBody>
                    <a:bodyPr/>
                    <a:lstStyle/>
                    <a:p>
                      <a:pPr indent="0" algn="ctr"/>
                      <a:r>
                        <a:rPr lang="ru-RU" sz="1600" dirty="0" smtClean="0">
                          <a:effectLst/>
                          <a:latin typeface="Times New Roman" panose="02020603050405020304" pitchFamily="18" charset="0"/>
                        </a:rPr>
                        <a:t>-9 952 790,0</a:t>
                      </a:r>
                      <a:endParaRPr lang="ru-RU" sz="1600" dirty="0">
                        <a:effectLst/>
                        <a:latin typeface="Calibri" panose="020F0502020204030204" pitchFamily="34" charset="0"/>
                      </a:endParaRPr>
                    </a:p>
                  </a:txBody>
                  <a:tcPr marL="68580" marR="68580" marT="0" marB="0" anchor="ctr"/>
                </a:tc>
                <a:tc>
                  <a:txBody>
                    <a:bodyPr/>
                    <a:lstStyle/>
                    <a:p>
                      <a:pPr indent="0" algn="ctr"/>
                      <a:r>
                        <a:rPr lang="ru-RU" sz="1600" dirty="0" smtClean="0">
                          <a:effectLst/>
                          <a:latin typeface="Times New Roman" panose="02020603050405020304" pitchFamily="18" charset="0"/>
                        </a:rPr>
                        <a:t>+697 284,97</a:t>
                      </a:r>
                      <a:endParaRPr lang="ru-RU" sz="1600" dirty="0">
                        <a:effectLst/>
                        <a:latin typeface="Calibri" panose="020F0502020204030204" pitchFamily="34" charset="0"/>
                      </a:endParaRPr>
                    </a:p>
                  </a:txBody>
                  <a:tcPr marL="68580" marR="68580" marT="0" marB="0" anchor="ctr"/>
                </a:tc>
                <a:tc>
                  <a:txBody>
                    <a:bodyPr/>
                    <a:lstStyle/>
                    <a:p>
                      <a:pPr indent="0" algn="ctr"/>
                      <a:r>
                        <a:rPr lang="ru-RU" sz="1600">
                          <a:effectLst/>
                          <a:latin typeface="Times New Roman" panose="02020603050405020304" pitchFamily="18" charset="0"/>
                        </a:rPr>
                        <a:t>х</a:t>
                      </a:r>
                      <a:endParaRPr lang="ru-RU" sz="1600">
                        <a:effectLst/>
                        <a:latin typeface="Calibri" panose="020F0502020204030204" pitchFamily="34" charset="0"/>
                      </a:endParaRPr>
                    </a:p>
                  </a:txBody>
                  <a:tcPr marL="68580" marR="68580" marT="0" marB="0" anchor="ctr"/>
                </a:tc>
                <a:tc>
                  <a:txBody>
                    <a:bodyPr/>
                    <a:lstStyle/>
                    <a:p>
                      <a:pPr indent="0" algn="ctr"/>
                      <a:r>
                        <a:rPr lang="ru-RU" sz="1600" dirty="0">
                          <a:effectLst/>
                          <a:latin typeface="Times New Roman" panose="02020603050405020304" pitchFamily="18" charset="0"/>
                        </a:rPr>
                        <a:t>х</a:t>
                      </a:r>
                      <a:endParaRPr lang="ru-RU" sz="16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4601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152735"/>
          </a:xfrm>
        </p:spPr>
        <p:txBody>
          <a:bodyPr>
            <a:normAutofit fontScale="90000"/>
          </a:bodyPr>
          <a:lstStyle/>
          <a:p>
            <a:pPr algn="ctr"/>
            <a:r>
              <a:rPr lang="ru-RU" dirty="0">
                <a:solidFill>
                  <a:schemeClr val="bg2">
                    <a:lumMod val="25000"/>
                  </a:schemeClr>
                </a:solidFill>
                <a:latin typeface="Times New Roman" panose="02020603050405020304" pitchFamily="18" charset="0"/>
                <a:cs typeface="Times New Roman" panose="02020603050405020304" pitchFamily="18" charset="0"/>
              </a:rPr>
              <a:t>Дефицит (профицит) бюджета ЗАТО Солнечный за </a:t>
            </a:r>
            <a:r>
              <a:rPr lang="ru-RU" dirty="0" smtClean="0">
                <a:solidFill>
                  <a:schemeClr val="bg2">
                    <a:lumMod val="25000"/>
                  </a:schemeClr>
                </a:solidFill>
                <a:latin typeface="Times New Roman" panose="02020603050405020304" pitchFamily="18" charset="0"/>
                <a:cs typeface="Times New Roman" panose="02020603050405020304" pitchFamily="18" charset="0"/>
              </a:rPr>
              <a:t>2017 </a:t>
            </a:r>
            <a:r>
              <a:rPr lang="ru-RU" dirty="0">
                <a:solidFill>
                  <a:schemeClr val="bg2">
                    <a:lumMod val="25000"/>
                  </a:schemeClr>
                </a:solidFill>
                <a:latin typeface="Times New Roman" panose="02020603050405020304" pitchFamily="18" charset="0"/>
                <a:cs typeface="Times New Roman" panose="02020603050405020304" pitchFamily="18" charset="0"/>
              </a:rPr>
              <a:t>год</a:t>
            </a:r>
          </a:p>
        </p:txBody>
      </p:sp>
      <p:sp>
        <p:nvSpPr>
          <p:cNvPr id="3" name="Объект 2"/>
          <p:cNvSpPr>
            <a:spLocks noGrp="1"/>
          </p:cNvSpPr>
          <p:nvPr>
            <p:ph idx="1"/>
          </p:nvPr>
        </p:nvSpPr>
        <p:spPr>
          <a:xfrm>
            <a:off x="1288473" y="1776845"/>
            <a:ext cx="10609118" cy="4946073"/>
          </a:xfrm>
        </p:spPr>
        <p:txBody>
          <a:bodyPr>
            <a:normAutofit/>
          </a:bodyPr>
          <a:lstStyle/>
          <a:p>
            <a:pPr marL="0" indent="0">
              <a:lnSpc>
                <a:spcPct val="150000"/>
              </a:lnSpc>
              <a:buNone/>
            </a:pPr>
            <a:r>
              <a:rPr lang="ru-RU" dirty="0" smtClean="0">
                <a:latin typeface="Times New Roman" panose="02020603050405020304" pitchFamily="18" charset="0"/>
                <a:cs typeface="Times New Roman" panose="02020603050405020304" pitchFamily="18" charset="0"/>
              </a:rPr>
              <a:t>Бюджет ЗАТО Солнечный на 2017 год утвержден с дефицитом в сумме 9 952 790,0руб</a:t>
            </a:r>
            <a:r>
              <a:rPr lang="ru-RU" dirty="0">
                <a:latin typeface="Times New Roman" panose="02020603050405020304" pitchFamily="18" charset="0"/>
                <a:cs typeface="Times New Roman" panose="02020603050405020304" pitchFamily="18" charset="0"/>
              </a:rPr>
              <a:t>. или </a:t>
            </a:r>
            <a:r>
              <a:rPr lang="ru-RU" dirty="0" smtClean="0">
                <a:latin typeface="Times New Roman" panose="02020603050405020304" pitchFamily="18" charset="0"/>
                <a:cs typeface="Times New Roman" panose="02020603050405020304" pitchFamily="18" charset="0"/>
              </a:rPr>
              <a:t>58,6% </a:t>
            </a:r>
            <a:r>
              <a:rPr lang="ru-RU" dirty="0">
                <a:latin typeface="Times New Roman" panose="02020603050405020304" pitchFamily="18" charset="0"/>
                <a:cs typeface="Times New Roman" panose="02020603050405020304" pitchFamily="18" charset="0"/>
              </a:rPr>
              <a:t>от общего объема доходов (без учета утвержденного объема безвозмездных поступлений).</a:t>
            </a:r>
          </a:p>
          <a:p>
            <a:pPr marL="0" indent="0">
              <a:lnSpc>
                <a:spcPct val="150000"/>
              </a:lnSpc>
              <a:buNone/>
            </a:pPr>
            <a:r>
              <a:rPr lang="ru-RU" dirty="0">
                <a:latin typeface="Times New Roman" panose="02020603050405020304" pitchFamily="18" charset="0"/>
                <a:cs typeface="Times New Roman" panose="02020603050405020304" pitchFamily="18" charset="0"/>
              </a:rPr>
              <a:t>Источник финансирования дефицита бюджета - изменение остатков средств на счетах по учету средств бюджета без учета остатка целевых средств по состоянию на </a:t>
            </a:r>
            <a:r>
              <a:rPr lang="ru-RU" dirty="0" smtClean="0">
                <a:latin typeface="Times New Roman" panose="02020603050405020304" pitchFamily="18" charset="0"/>
                <a:cs typeface="Times New Roman" panose="02020603050405020304" pitchFamily="18" charset="0"/>
              </a:rPr>
              <a:t>01.01.2017 </a:t>
            </a:r>
            <a:r>
              <a:rPr lang="ru-RU" dirty="0">
                <a:latin typeface="Times New Roman" panose="02020603050405020304" pitchFamily="18" charset="0"/>
                <a:cs typeface="Times New Roman" panose="02020603050405020304" pitchFamily="18" charset="0"/>
              </a:rPr>
              <a:t>года. Общий остаток средств на счетах по учету средств бюджета по состоянию на </a:t>
            </a:r>
            <a:r>
              <a:rPr lang="ru-RU" dirty="0" smtClean="0">
                <a:latin typeface="Times New Roman" panose="02020603050405020304" pitchFamily="18" charset="0"/>
                <a:cs typeface="Times New Roman" panose="02020603050405020304" pitchFamily="18" charset="0"/>
              </a:rPr>
              <a:t>01.01.2017г</a:t>
            </a:r>
            <a:r>
              <a:rPr lang="ru-RU" dirty="0">
                <a:latin typeface="Times New Roman" panose="02020603050405020304" pitchFamily="18" charset="0"/>
                <a:cs typeface="Times New Roman" panose="02020603050405020304" pitchFamily="18" charset="0"/>
              </a:rPr>
              <a:t>. составил 10 010 575,26 руб., в т. ч. собственные средства 9 952 790,0 руб.; целевые средства бюджетов бюджетной системы Российской Федерации 57 785,26 руб., в полном объеме возвращенные в областной бюджет</a:t>
            </a:r>
            <a:r>
              <a:rPr lang="ru-RU" dirty="0" smtClean="0">
                <a:latin typeface="Times New Roman" panose="02020603050405020304" pitchFamily="18" charset="0"/>
                <a:cs typeface="Times New Roman" panose="02020603050405020304" pitchFamily="18" charset="0"/>
              </a:rPr>
              <a:t>.</a:t>
            </a:r>
          </a:p>
          <a:p>
            <a:pPr marL="0" indent="0">
              <a:lnSpc>
                <a:spcPct val="150000"/>
              </a:lnSpc>
              <a:buNone/>
            </a:pPr>
            <a:r>
              <a:rPr lang="ru-RU" dirty="0">
                <a:latin typeface="Times New Roman" panose="02020603050405020304" pitchFamily="18" charset="0"/>
                <a:cs typeface="Times New Roman" panose="02020603050405020304" pitchFamily="18" charset="0"/>
              </a:rPr>
              <a:t>Бюджет ЗАТО Солнечный за </a:t>
            </a:r>
            <a:r>
              <a:rPr lang="ru-RU" dirty="0" smtClean="0">
                <a:latin typeface="Times New Roman" panose="02020603050405020304" pitchFamily="18" charset="0"/>
                <a:cs typeface="Times New Roman" panose="02020603050405020304" pitchFamily="18" charset="0"/>
              </a:rPr>
              <a:t>2017 </a:t>
            </a:r>
            <a:r>
              <a:rPr lang="ru-RU" dirty="0">
                <a:latin typeface="Times New Roman" panose="02020603050405020304" pitchFamily="18" charset="0"/>
                <a:cs typeface="Times New Roman" panose="02020603050405020304" pitchFamily="18" charset="0"/>
              </a:rPr>
              <a:t>год исполнен с </a:t>
            </a:r>
            <a:r>
              <a:rPr lang="ru-RU" dirty="0" smtClean="0">
                <a:latin typeface="Times New Roman" panose="02020603050405020304" pitchFamily="18" charset="0"/>
                <a:cs typeface="Times New Roman" panose="02020603050405020304" pitchFamily="18" charset="0"/>
              </a:rPr>
              <a:t>профицитом </a:t>
            </a:r>
            <a:r>
              <a:rPr lang="ru-RU" dirty="0">
                <a:latin typeface="Times New Roman" panose="02020603050405020304" pitchFamily="18" charset="0"/>
                <a:cs typeface="Times New Roman" panose="02020603050405020304" pitchFamily="18" charset="0"/>
              </a:rPr>
              <a:t>в сумме </a:t>
            </a:r>
            <a:r>
              <a:rPr lang="ru-RU" dirty="0" smtClean="0">
                <a:latin typeface="Times New Roman" panose="02020603050405020304" pitchFamily="18" charset="0"/>
                <a:cs typeface="Times New Roman" panose="02020603050405020304" pitchFamily="18" charset="0"/>
              </a:rPr>
              <a:t>697 284,97 руб. Остаток </a:t>
            </a:r>
            <a:r>
              <a:rPr lang="ru-RU" dirty="0">
                <a:latin typeface="Times New Roman" panose="02020603050405020304" pitchFamily="18" charset="0"/>
                <a:cs typeface="Times New Roman" panose="02020603050405020304" pitchFamily="18" charset="0"/>
              </a:rPr>
              <a:t>средств на счетах по учету средств бюджета на </a:t>
            </a:r>
            <a:r>
              <a:rPr lang="ru-RU" dirty="0" smtClean="0">
                <a:latin typeface="Times New Roman" panose="02020603050405020304" pitchFamily="18" charset="0"/>
                <a:cs typeface="Times New Roman" panose="02020603050405020304" pitchFamily="18" charset="0"/>
              </a:rPr>
              <a:t>01.01.2018 </a:t>
            </a:r>
            <a:r>
              <a:rPr lang="ru-RU" dirty="0">
                <a:latin typeface="Times New Roman" panose="02020603050405020304" pitchFamily="18" charset="0"/>
                <a:cs typeface="Times New Roman" panose="02020603050405020304" pitchFamily="18" charset="0"/>
              </a:rPr>
              <a:t>года составляет 10 707 </a:t>
            </a:r>
            <a:r>
              <a:rPr lang="ru-RU" dirty="0" smtClean="0">
                <a:latin typeface="Times New Roman" panose="02020603050405020304" pitchFamily="18" charset="0"/>
                <a:cs typeface="Times New Roman" panose="02020603050405020304" pitchFamily="18" charset="0"/>
              </a:rPr>
              <a:t>860,23 руб</a:t>
            </a:r>
            <a:r>
              <a:rPr lang="ru-RU" dirty="0">
                <a:latin typeface="Times New Roman" panose="02020603050405020304" pitchFamily="18" charset="0"/>
                <a:cs typeface="Times New Roman" panose="02020603050405020304" pitchFamily="18" charset="0"/>
              </a:rPr>
              <a:t>., в т. ч. собственные средства 10 237 </a:t>
            </a:r>
            <a:r>
              <a:rPr lang="ru-RU" dirty="0" smtClean="0">
                <a:latin typeface="Times New Roman" panose="02020603050405020304" pitchFamily="18" charset="0"/>
                <a:cs typeface="Times New Roman" panose="02020603050405020304" pitchFamily="18" charset="0"/>
              </a:rPr>
              <a:t>214,20 руб</a:t>
            </a:r>
            <a:r>
              <a:rPr lang="ru-RU" dirty="0">
                <a:latin typeface="Times New Roman" panose="02020603050405020304" pitchFamily="18" charset="0"/>
                <a:cs typeface="Times New Roman" panose="02020603050405020304" pitchFamily="18" charset="0"/>
              </a:rPr>
              <a:t>., целевые средства областного бюджета Тверской области 470 646,03 руб.</a:t>
            </a:r>
          </a:p>
        </p:txBody>
      </p:sp>
    </p:spTree>
    <p:extLst>
      <p:ext uri="{BB962C8B-B14F-4D97-AF65-F5344CB8AC3E}">
        <p14:creationId xmlns:p14="http://schemas.microsoft.com/office/powerpoint/2010/main" val="406357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245" y="135082"/>
            <a:ext cx="4546166" cy="1287318"/>
          </a:xfrm>
        </p:spPr>
        <p:txBody>
          <a:bodyPr>
            <a:noAutofit/>
          </a:bodyPr>
          <a:lstStyle/>
          <a:p>
            <a:pPr algn="ctr"/>
            <a:r>
              <a:rPr lang="ru-RU" sz="2800" dirty="0">
                <a:solidFill>
                  <a:schemeClr val="bg2">
                    <a:lumMod val="25000"/>
                  </a:schemeClr>
                </a:solidFill>
                <a:latin typeface="Times New Roman" panose="02020603050405020304" pitchFamily="18" charset="0"/>
                <a:cs typeface="Times New Roman" panose="02020603050405020304" pitchFamily="18" charset="0"/>
              </a:rPr>
              <a:t>Исполнение доходной части бюджета ЗАТО Солнечный за </a:t>
            </a:r>
            <a:r>
              <a:rPr lang="ru-RU" sz="2800" dirty="0" smtClean="0">
                <a:solidFill>
                  <a:schemeClr val="bg2">
                    <a:lumMod val="25000"/>
                  </a:schemeClr>
                </a:solidFill>
                <a:latin typeface="Times New Roman" panose="02020603050405020304" pitchFamily="18" charset="0"/>
                <a:cs typeface="Times New Roman" panose="02020603050405020304" pitchFamily="18" charset="0"/>
              </a:rPr>
              <a:t>2017 </a:t>
            </a:r>
            <a:r>
              <a:rPr lang="ru-RU" sz="2800" dirty="0">
                <a:solidFill>
                  <a:schemeClr val="bg2">
                    <a:lumMod val="25000"/>
                  </a:schemeClr>
                </a:solidFill>
                <a:latin typeface="Times New Roman" panose="02020603050405020304" pitchFamily="18" charset="0"/>
                <a:cs typeface="Times New Roman" panose="02020603050405020304" pitchFamily="18" charset="0"/>
              </a:rPr>
              <a:t>год</a:t>
            </a:r>
          </a:p>
        </p:txBody>
      </p:sp>
      <p:sp>
        <p:nvSpPr>
          <p:cNvPr id="4" name="Текст 3"/>
          <p:cNvSpPr>
            <a:spLocks noGrp="1"/>
          </p:cNvSpPr>
          <p:nvPr>
            <p:ph type="body" sz="half" idx="2"/>
          </p:nvPr>
        </p:nvSpPr>
        <p:spPr>
          <a:xfrm>
            <a:off x="1194955" y="1598612"/>
            <a:ext cx="4899457" cy="5186651"/>
          </a:xfrm>
        </p:spPr>
        <p:txBody>
          <a:bodyPr/>
          <a:lstStyle/>
          <a:p>
            <a:endParaRPr lang="ru-RU" dirty="0"/>
          </a:p>
        </p:txBody>
      </p:sp>
      <p:sp>
        <p:nvSpPr>
          <p:cNvPr id="6" name="Скругленный прямоугольник 5"/>
          <p:cNvSpPr/>
          <p:nvPr/>
        </p:nvSpPr>
        <p:spPr>
          <a:xfrm>
            <a:off x="1194955" y="1422400"/>
            <a:ext cx="4899456" cy="6453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n w="0"/>
                <a:solidFill>
                  <a:schemeClr val="accent1"/>
                </a:solidFill>
                <a:effectLst>
                  <a:outerShdw blurRad="38100" dist="25400" dir="5400000" algn="ctr" rotWithShape="0">
                    <a:srgbClr val="6E747A">
                      <a:alpha val="43000"/>
                    </a:srgbClr>
                  </a:outerShdw>
                </a:effectLst>
              </a:rPr>
              <a:t>Первоначально утвержденный бюджет – 98 959,03 тыс</a:t>
            </a:r>
            <a:r>
              <a:rPr lang="ru-RU" dirty="0">
                <a:ln w="0"/>
                <a:solidFill>
                  <a:schemeClr val="accent1"/>
                </a:solidFill>
                <a:effectLst>
                  <a:outerShdw blurRad="38100" dist="25400" dir="5400000" algn="ctr" rotWithShape="0">
                    <a:srgbClr val="6E747A">
                      <a:alpha val="43000"/>
                    </a:srgbClr>
                  </a:outerShdw>
                </a:effectLst>
              </a:rPr>
              <a:t>. руб.</a:t>
            </a:r>
          </a:p>
        </p:txBody>
      </p:sp>
      <p:sp>
        <p:nvSpPr>
          <p:cNvPr id="7" name="Скругленный прямоугольник 6"/>
          <p:cNvSpPr/>
          <p:nvPr/>
        </p:nvSpPr>
        <p:spPr>
          <a:xfrm>
            <a:off x="1194955" y="2225393"/>
            <a:ext cx="4899456" cy="6289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ln w="0"/>
                <a:solidFill>
                  <a:schemeClr val="accent1"/>
                </a:solidFill>
                <a:effectLst>
                  <a:outerShdw blurRad="38100" dist="25400" dir="5400000" algn="ctr" rotWithShape="0">
                    <a:srgbClr val="6E747A">
                      <a:alpha val="43000"/>
                    </a:srgbClr>
                  </a:outerShdw>
                </a:effectLst>
              </a:rPr>
              <a:t>Уточненные доходы бюджета </a:t>
            </a:r>
            <a:r>
              <a:rPr lang="ru-RU" dirty="0" smtClean="0">
                <a:ln w="0"/>
                <a:solidFill>
                  <a:schemeClr val="accent1"/>
                </a:solidFill>
                <a:effectLst>
                  <a:outerShdw blurRad="38100" dist="25400" dir="5400000" algn="ctr" rotWithShape="0">
                    <a:srgbClr val="6E747A">
                      <a:alpha val="43000"/>
                    </a:srgbClr>
                  </a:outerShdw>
                </a:effectLst>
              </a:rPr>
              <a:t>–</a:t>
            </a:r>
          </a:p>
          <a:p>
            <a:pPr algn="ctr"/>
            <a:r>
              <a:rPr lang="ru-RU" dirty="0" smtClean="0">
                <a:ln w="0"/>
                <a:solidFill>
                  <a:schemeClr val="accent1"/>
                </a:solidFill>
                <a:effectLst>
                  <a:outerShdw blurRad="38100" dist="25400" dir="5400000" algn="ctr" rotWithShape="0">
                    <a:srgbClr val="6E747A">
                      <a:alpha val="43000"/>
                    </a:srgbClr>
                  </a:outerShdw>
                </a:effectLst>
              </a:rPr>
              <a:t>110 782,74 тыс</a:t>
            </a:r>
            <a:r>
              <a:rPr lang="ru-RU" dirty="0">
                <a:ln w="0"/>
                <a:solidFill>
                  <a:schemeClr val="accent1"/>
                </a:solidFill>
                <a:effectLst>
                  <a:outerShdw blurRad="38100" dist="25400" dir="5400000" algn="ctr" rotWithShape="0">
                    <a:srgbClr val="6E747A">
                      <a:alpha val="43000"/>
                    </a:srgbClr>
                  </a:outerShdw>
                </a:effectLst>
              </a:rPr>
              <a:t>. руб.</a:t>
            </a:r>
          </a:p>
        </p:txBody>
      </p:sp>
      <p:sp>
        <p:nvSpPr>
          <p:cNvPr id="8" name="Скругленный прямоугольник 7"/>
          <p:cNvSpPr/>
          <p:nvPr/>
        </p:nvSpPr>
        <p:spPr>
          <a:xfrm>
            <a:off x="1194955" y="3021515"/>
            <a:ext cx="4899456" cy="4680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n w="0"/>
                <a:solidFill>
                  <a:schemeClr val="accent1"/>
                </a:solidFill>
                <a:effectLst>
                  <a:outerShdw blurRad="38100" dist="25400" dir="5400000" algn="ctr" rotWithShape="0">
                    <a:srgbClr val="6E747A">
                      <a:alpha val="43000"/>
                    </a:srgbClr>
                  </a:outerShdw>
                </a:effectLst>
              </a:rPr>
              <a:t>Рост – 11 823,71 тыс</a:t>
            </a:r>
            <a:r>
              <a:rPr lang="ru-RU" dirty="0">
                <a:ln w="0"/>
                <a:solidFill>
                  <a:schemeClr val="accent1"/>
                </a:solidFill>
                <a:effectLst>
                  <a:outerShdw blurRad="38100" dist="25400" dir="5400000" algn="ctr" rotWithShape="0">
                    <a:srgbClr val="6E747A">
                      <a:alpha val="43000"/>
                    </a:srgbClr>
                  </a:outerShdw>
                </a:effectLst>
              </a:rPr>
              <a:t>. руб.</a:t>
            </a:r>
          </a:p>
        </p:txBody>
      </p:sp>
      <p:sp>
        <p:nvSpPr>
          <p:cNvPr id="10" name="Скругленный прямоугольник 9"/>
          <p:cNvSpPr/>
          <p:nvPr/>
        </p:nvSpPr>
        <p:spPr>
          <a:xfrm>
            <a:off x="1194955" y="4042064"/>
            <a:ext cx="4899456" cy="27431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ru-RU" dirty="0" smtClean="0">
                <a:ln w="0"/>
                <a:solidFill>
                  <a:schemeClr val="accent1"/>
                </a:solidFill>
                <a:effectLst>
                  <a:outerShdw blurRad="38100" dist="25400" dir="5400000" algn="ctr" rotWithShape="0">
                    <a:srgbClr val="6E747A">
                      <a:alpha val="43000"/>
                    </a:srgbClr>
                  </a:outerShdw>
                </a:effectLst>
              </a:rPr>
              <a:t>рост </a:t>
            </a:r>
            <a:r>
              <a:rPr lang="ru-RU" dirty="0">
                <a:ln w="0"/>
                <a:solidFill>
                  <a:schemeClr val="accent1"/>
                </a:solidFill>
                <a:effectLst>
                  <a:outerShdw blurRad="38100" dist="25400" dir="5400000" algn="ctr" rotWithShape="0">
                    <a:srgbClr val="6E747A">
                      <a:alpha val="43000"/>
                    </a:srgbClr>
                  </a:outerShdw>
                </a:effectLst>
              </a:rPr>
              <a:t>по налоговым и неналоговым </a:t>
            </a:r>
            <a:r>
              <a:rPr lang="ru-RU" dirty="0" smtClean="0">
                <a:ln w="0"/>
                <a:solidFill>
                  <a:schemeClr val="accent1"/>
                </a:solidFill>
                <a:effectLst>
                  <a:outerShdw blurRad="38100" dist="25400" dir="5400000" algn="ctr" rotWithShape="0">
                    <a:srgbClr val="6E747A">
                      <a:alpha val="43000"/>
                    </a:srgbClr>
                  </a:outerShdw>
                </a:effectLst>
              </a:rPr>
              <a:t>доходам в сумме 386,25 тыс</a:t>
            </a:r>
            <a:r>
              <a:rPr lang="ru-RU" dirty="0">
                <a:ln w="0"/>
                <a:solidFill>
                  <a:schemeClr val="accent1"/>
                </a:solidFill>
                <a:effectLst>
                  <a:outerShdw blurRad="38100" dist="25400" dir="5400000" algn="ctr" rotWithShape="0">
                    <a:srgbClr val="6E747A">
                      <a:alpha val="43000"/>
                    </a:srgbClr>
                  </a:outerShdw>
                </a:effectLst>
              </a:rPr>
              <a:t>. руб</a:t>
            </a:r>
            <a:r>
              <a:rPr lang="ru-RU" dirty="0" smtClean="0">
                <a:ln w="0"/>
                <a:solidFill>
                  <a:schemeClr val="accent1"/>
                </a:solidFill>
                <a:effectLst>
                  <a:outerShdw blurRad="38100" dist="25400" dir="5400000" algn="ctr" rotWithShape="0">
                    <a:srgbClr val="6E747A">
                      <a:alpha val="43000"/>
                    </a:srgbClr>
                  </a:outerShdw>
                </a:effectLst>
              </a:rPr>
              <a:t>.;</a:t>
            </a:r>
          </a:p>
          <a:p>
            <a:pPr lvl="0" algn="ctr"/>
            <a:endParaRPr lang="ru-RU" dirty="0">
              <a:ln w="0"/>
              <a:solidFill>
                <a:schemeClr val="accent1"/>
              </a:solidFill>
              <a:effectLst>
                <a:outerShdw blurRad="38100" dist="25400" dir="5400000" algn="ctr" rotWithShape="0">
                  <a:srgbClr val="6E747A">
                    <a:alpha val="43000"/>
                  </a:srgbClr>
                </a:outerShdw>
              </a:effectLst>
            </a:endParaRPr>
          </a:p>
          <a:p>
            <a:pPr algn="ctr"/>
            <a:r>
              <a:rPr lang="ru-RU" dirty="0" smtClean="0">
                <a:ln w="0"/>
                <a:solidFill>
                  <a:schemeClr val="accent1"/>
                </a:solidFill>
                <a:effectLst>
                  <a:outerShdw blurRad="38100" dist="25400" dir="5400000" algn="ctr" rotWithShape="0">
                    <a:srgbClr val="6E747A">
                      <a:alpha val="43000"/>
                    </a:srgbClr>
                  </a:outerShdw>
                </a:effectLst>
              </a:rPr>
              <a:t>рост </a:t>
            </a:r>
            <a:r>
              <a:rPr lang="ru-RU" dirty="0">
                <a:ln w="0"/>
                <a:solidFill>
                  <a:schemeClr val="accent1"/>
                </a:solidFill>
                <a:effectLst>
                  <a:outerShdw blurRad="38100" dist="25400" dir="5400000" algn="ctr" rotWithShape="0">
                    <a:srgbClr val="6E747A">
                      <a:alpha val="43000"/>
                    </a:srgbClr>
                  </a:outerShdw>
                </a:effectLst>
              </a:rPr>
              <a:t>по безвозмездным поступлениям в сумме </a:t>
            </a:r>
            <a:r>
              <a:rPr lang="ru-RU" dirty="0" smtClean="0">
                <a:ln w="0"/>
                <a:solidFill>
                  <a:schemeClr val="accent1"/>
                </a:solidFill>
                <a:effectLst>
                  <a:outerShdw blurRad="38100" dist="25400" dir="5400000" algn="ctr" rotWithShape="0">
                    <a:srgbClr val="6E747A">
                      <a:alpha val="43000"/>
                    </a:srgbClr>
                  </a:outerShdw>
                </a:effectLst>
              </a:rPr>
              <a:t>11 437,46 тыс</a:t>
            </a:r>
            <a:r>
              <a:rPr lang="ru-RU" dirty="0">
                <a:ln w="0"/>
                <a:solidFill>
                  <a:schemeClr val="accent1"/>
                </a:solidFill>
                <a:effectLst>
                  <a:outerShdw blurRad="38100" dist="25400" dir="5400000" algn="ctr" rotWithShape="0">
                    <a:srgbClr val="6E747A">
                      <a:alpha val="43000"/>
                    </a:srgbClr>
                  </a:outerShdw>
                </a:effectLst>
              </a:rPr>
              <a:t>. руб.</a:t>
            </a:r>
          </a:p>
        </p:txBody>
      </p:sp>
      <p:sp>
        <p:nvSpPr>
          <p:cNvPr id="11" name="Стрелка вниз 10"/>
          <p:cNvSpPr/>
          <p:nvPr/>
        </p:nvSpPr>
        <p:spPr>
          <a:xfrm>
            <a:off x="3644683" y="3491345"/>
            <a:ext cx="45719" cy="477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ъект 11"/>
          <p:cNvSpPr>
            <a:spLocks noGrp="1"/>
          </p:cNvSpPr>
          <p:nvPr>
            <p:ph idx="1"/>
          </p:nvPr>
        </p:nvSpPr>
        <p:spPr>
          <a:xfrm>
            <a:off x="6323012" y="446088"/>
            <a:ext cx="5181600" cy="6235267"/>
          </a:xfrm>
        </p:spPr>
        <p:txBody>
          <a:bodyPr>
            <a:normAutofit/>
          </a:bodyPr>
          <a:lstStyle/>
          <a:p>
            <a:pPr marL="0" indent="0" algn="ctr">
              <a:buNone/>
            </a:pPr>
            <a:r>
              <a:rPr lang="ru-RU" sz="1900" dirty="0">
                <a:ln w="0"/>
                <a:solidFill>
                  <a:schemeClr val="accent1"/>
                </a:solidFill>
                <a:effectLst>
                  <a:outerShdw blurRad="38100" dist="25400" dir="5400000" algn="ctr" rotWithShape="0">
                    <a:srgbClr val="6E747A">
                      <a:alpha val="43000"/>
                    </a:srgbClr>
                  </a:outerShdw>
                </a:effectLst>
              </a:rPr>
              <a:t>Доходы от оказания платных услуг</a:t>
            </a:r>
          </a:p>
          <a:p>
            <a:r>
              <a:rPr lang="ru-RU" dirty="0">
                <a:latin typeface="Times New Roman" panose="02020603050405020304" pitchFamily="18" charset="0"/>
                <a:cs typeface="Times New Roman" panose="02020603050405020304" pitchFamily="18" charset="0"/>
              </a:rPr>
              <a:t>МКДОУ Детский сад № 1 – родительская плата за присмотр и уход за детьми получена в сумме </a:t>
            </a:r>
            <a:r>
              <a:rPr lang="ru-RU" dirty="0" smtClean="0">
                <a:latin typeface="Times New Roman" panose="02020603050405020304" pitchFamily="18" charset="0"/>
                <a:cs typeface="Times New Roman" panose="02020603050405020304" pitchFamily="18" charset="0"/>
              </a:rPr>
              <a:t>632,6 тыс. руб. (693,93 тыс. </a:t>
            </a:r>
            <a:r>
              <a:rPr lang="ru-RU" dirty="0">
                <a:latin typeface="Times New Roman" panose="02020603050405020304" pitchFamily="18" charset="0"/>
                <a:cs typeface="Times New Roman" panose="02020603050405020304" pitchFamily="18" charset="0"/>
              </a:rPr>
              <a:t>руб</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МКУ Дом культуры ЗАТО Солнечный – доходы в сумме </a:t>
            </a:r>
            <a:r>
              <a:rPr lang="ru-RU" dirty="0" smtClean="0">
                <a:latin typeface="Times New Roman" panose="02020603050405020304" pitchFamily="18" charset="0"/>
                <a:cs typeface="Times New Roman" panose="02020603050405020304" pitchFamily="18" charset="0"/>
              </a:rPr>
              <a:t>13,2 тыс. руб. (19,26 тыс. </a:t>
            </a:r>
            <a:r>
              <a:rPr lang="ru-RU" dirty="0">
                <a:latin typeface="Times New Roman" panose="02020603050405020304" pitchFamily="18" charset="0"/>
                <a:cs typeface="Times New Roman" panose="02020603050405020304" pitchFamily="18" charset="0"/>
              </a:rPr>
              <a:t>руб</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получены за оказание платных услуг по проведению дискотек, киносеансов в киноклубе «Светлячок»;</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МКОУ ДОД ДЮСШ ЗАТО Солнечный – платные услуги бассейна, ЛОЦ (проживание и лечение), прокатного пункта спортивного инвентаря, тренажерных залов в сумме 1 452,8 тыс. руб. (1 296,51 тыс. руб.);</a:t>
            </a:r>
          </a:p>
          <a:p>
            <a:r>
              <a:rPr lang="ru-RU" dirty="0">
                <a:latin typeface="Times New Roman" panose="02020603050405020304" pitchFamily="18" charset="0"/>
                <a:cs typeface="Times New Roman" panose="02020603050405020304" pitchFamily="18" charset="0"/>
              </a:rPr>
              <a:t>- плата за найм жилых помещений в сумме 393,34 тыс. руб. (481,29 тыс. руб.) </a:t>
            </a:r>
            <a:endParaRPr lang="ru-RU"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(в скобках указаны сопоставимые показатели исполнения</a:t>
            </a:r>
          </a:p>
          <a:p>
            <a:pPr marL="0" indent="0" algn="ctr">
              <a:buNone/>
            </a:pPr>
            <a:r>
              <a:rPr lang="ru-RU" sz="1400" dirty="0" smtClean="0">
                <a:latin typeface="Times New Roman" panose="02020603050405020304" pitchFamily="18" charset="0"/>
                <a:cs typeface="Times New Roman" panose="02020603050405020304" pitchFamily="18" charset="0"/>
              </a:rPr>
              <a:t>за 2016 год)</a:t>
            </a:r>
            <a:endParaRPr lang="ru-RU" sz="14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15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18209"/>
            <a:ext cx="8911687" cy="654627"/>
          </a:xfrm>
        </p:spPr>
        <p:txBody>
          <a:bodyPr>
            <a:normAutofit/>
          </a:bodyPr>
          <a:lstStyle/>
          <a:p>
            <a:pPr algn="ctr"/>
            <a:r>
              <a:rPr lang="ru-RU" sz="3200" dirty="0">
                <a:solidFill>
                  <a:schemeClr val="bg2">
                    <a:lumMod val="25000"/>
                  </a:schemeClr>
                </a:solidFill>
                <a:latin typeface="Times New Roman" panose="02020603050405020304" pitchFamily="18" charset="0"/>
                <a:cs typeface="Times New Roman" panose="02020603050405020304" pitchFamily="18" charset="0"/>
              </a:rPr>
              <a:t>Структура налоговых и неналоговых доходов</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1075426"/>
              </p:ext>
            </p:extLst>
          </p:nvPr>
        </p:nvGraphicFramePr>
        <p:xfrm>
          <a:off x="2712027" y="966355"/>
          <a:ext cx="9195955" cy="5746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7213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2278</TotalTime>
  <Words>3102</Words>
  <Application>Microsoft Office PowerPoint</Application>
  <PresentationFormat>Широкоэкранный</PresentationFormat>
  <Paragraphs>365</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Calibri</vt:lpstr>
      <vt:lpstr>Century Gothic</vt:lpstr>
      <vt:lpstr>Times New Roman</vt:lpstr>
      <vt:lpstr>Wingdings</vt:lpstr>
      <vt:lpstr>Wingdings 3</vt:lpstr>
      <vt:lpstr>Легкий дым</vt:lpstr>
      <vt:lpstr>Городской округ ЗАТО Солнечный Тверской области</vt:lpstr>
      <vt:lpstr>О финансовом отделе</vt:lpstr>
      <vt:lpstr>Бюджет для граждан</vt:lpstr>
      <vt:lpstr>Общая информация об исполнении бюджета</vt:lpstr>
      <vt:lpstr>Подведомственные учреждения</vt:lpstr>
      <vt:lpstr>Основные показатели исполнения бюджета ЗАТО Солнечный за 2017 год</vt:lpstr>
      <vt:lpstr>Дефицит (профицит) бюджета ЗАТО Солнечный за 2017 год</vt:lpstr>
      <vt:lpstr>Исполнение доходной части бюджета ЗАТО Солнечный за 2017 год</vt:lpstr>
      <vt:lpstr>Структура налоговых и неналоговых доходов</vt:lpstr>
      <vt:lpstr>Исполнение расходной части бюджета ЗАТО Солнечный за 2017 год</vt:lpstr>
      <vt:lpstr>Исполнение расходной части бюджета ЗАТО Солнечный по разделам классификации расходов бюджетов</vt:lpstr>
      <vt:lpstr>Исполнение расходной части бюджета ЗАТО Солнечный по разделам классификации расходов бюджетов</vt:lpstr>
      <vt:lpstr>Общегосударственные вопросы (0100)</vt:lpstr>
      <vt:lpstr>Национальная безопасность и правоохранительная деятельность(0300)</vt:lpstr>
      <vt:lpstr>Национальная экономика (0400)</vt:lpstr>
      <vt:lpstr>Жилищно-коммунальное хозяйство (0500)</vt:lpstr>
      <vt:lpstr>Образование (0700)</vt:lpstr>
      <vt:lpstr>Презентация PowerPoint</vt:lpstr>
      <vt:lpstr>Образование (0700)</vt:lpstr>
      <vt:lpstr>Образование (0700)</vt:lpstr>
      <vt:lpstr>Презентация PowerPoint</vt:lpstr>
      <vt:lpstr>Образование (0700)</vt:lpstr>
      <vt:lpstr>Презентация PowerPoint</vt:lpstr>
      <vt:lpstr>Образование (0700)</vt:lpstr>
      <vt:lpstr>Презентация PowerPoint</vt:lpstr>
      <vt:lpstr>Молодежная политика и оздоровление детей</vt:lpstr>
      <vt:lpstr>Культура (0800)</vt:lpstr>
      <vt:lpstr>Презентация PowerPoint</vt:lpstr>
      <vt:lpstr>Культура (0800)</vt:lpstr>
      <vt:lpstr>Социальная политика (1000)</vt:lpstr>
      <vt:lpstr>Прочие расходы</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Исполнение бюджета ЗАТО Солнечный Тверской области за 2014 год</dc:title>
  <dc:creator>Финотдел</dc:creator>
  <cp:lastModifiedBy>Балагаева</cp:lastModifiedBy>
  <cp:revision>196</cp:revision>
  <dcterms:created xsi:type="dcterms:W3CDTF">2015-04-14T05:56:54Z</dcterms:created>
  <dcterms:modified xsi:type="dcterms:W3CDTF">2018-06-01T07:10:14Z</dcterms:modified>
</cp:coreProperties>
</file>